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3.gif" ContentType="image/gif"/>
  <Override PartName="/ppt/media/image24.gif" ContentType="image/gif"/>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Lst>
  <p:notesMasterIdLst>
    <p:notesMasterId r:id="rId63"/>
  </p:notesMasterIdLst>
  <p:handoutMasterIdLst>
    <p:handoutMasterId r:id="rId64"/>
  </p:handoutMasterIdLst>
  <p:sldIdLst>
    <p:sldId id="330" r:id="rId7"/>
    <p:sldId id="331" r:id="rId8"/>
    <p:sldId id="332" r:id="rId9"/>
    <p:sldId id="333" r:id="rId10"/>
    <p:sldId id="334" r:id="rId11"/>
    <p:sldId id="335" r:id="rId12"/>
    <p:sldId id="281" r:id="rId13"/>
    <p:sldId id="336" r:id="rId14"/>
    <p:sldId id="338" r:id="rId15"/>
    <p:sldId id="282" r:id="rId16"/>
    <p:sldId id="283" r:id="rId17"/>
    <p:sldId id="284" r:id="rId18"/>
    <p:sldId id="285" r:id="rId19"/>
    <p:sldId id="339" r:id="rId20"/>
    <p:sldId id="286" r:id="rId21"/>
    <p:sldId id="287" r:id="rId22"/>
    <p:sldId id="288" r:id="rId23"/>
    <p:sldId id="340"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28" r:id="rId40"/>
    <p:sldId id="305" r:id="rId41"/>
    <p:sldId id="306" r:id="rId42"/>
    <p:sldId id="307" r:id="rId43"/>
    <p:sldId id="329" r:id="rId44"/>
    <p:sldId id="309" r:id="rId45"/>
    <p:sldId id="310" r:id="rId46"/>
    <p:sldId id="311" r:id="rId47"/>
    <p:sldId id="312" r:id="rId48"/>
    <p:sldId id="313" r:id="rId49"/>
    <p:sldId id="314" r:id="rId50"/>
    <p:sldId id="315" r:id="rId51"/>
    <p:sldId id="327" r:id="rId52"/>
    <p:sldId id="317" r:id="rId53"/>
    <p:sldId id="318" r:id="rId54"/>
    <p:sldId id="319" r:id="rId55"/>
    <p:sldId id="320" r:id="rId56"/>
    <p:sldId id="321" r:id="rId57"/>
    <p:sldId id="322" r:id="rId58"/>
    <p:sldId id="323" r:id="rId59"/>
    <p:sldId id="326" r:id="rId60"/>
    <p:sldId id="325" r:id="rId61"/>
    <p:sldId id="269" r:id="rId62"/>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82657" autoAdjust="0"/>
  </p:normalViewPr>
  <p:slideViewPr>
    <p:cSldViewPr>
      <p:cViewPr varScale="1">
        <p:scale>
          <a:sx n="119" d="100"/>
          <a:sy n="119" d="100"/>
        </p:scale>
        <p:origin x="-1312" y="-96"/>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t>HTML5 Concepts</a:t>
          </a:r>
          <a:endParaRPr lang="en-US" dirty="0"/>
        </a:p>
      </dgm:t>
    </dgm:pt>
    <dgm:pt modelId="{B97145C0-7682-9D40-B0CF-E41DB3732166}" type="parTrans" cxnId="{4116EA73-1EC6-0446-B575-2C1CB92A6125}">
      <dgm:prSet/>
      <dgm:spPr/>
      <dgm:t>
        <a:bodyPr/>
        <a:lstStyle/>
        <a:p>
          <a:endParaRPr lang="en-US"/>
        </a:p>
      </dgm:t>
    </dgm:pt>
    <dgm:pt modelId="{916069DA-2407-AF40-8CDC-E44221DEFBA7}" type="sibTrans" cxnId="{4116EA73-1EC6-0446-B575-2C1CB92A6125}">
      <dgm:prSet/>
      <dgm:spPr/>
      <dgm:t>
        <a:bodyPr/>
        <a:lstStyle/>
        <a:p>
          <a:endParaRPr lang="en-US"/>
        </a:p>
      </dgm:t>
    </dgm:pt>
    <dgm:pt modelId="{0E79B54C-2B89-3845-A90F-8CC7AD478769}">
      <dgm:prSet phldrT="[Text]"/>
      <dgm:spPr/>
      <dgm:t>
        <a:bodyPr/>
        <a:lstStyle/>
        <a:p>
          <a:r>
            <a:rPr lang="en-US" dirty="0" smtClean="0"/>
            <a:t>HTML5</a:t>
          </a:r>
        </a:p>
        <a:p>
          <a:r>
            <a:rPr lang="en-US" dirty="0" smtClean="0"/>
            <a:t>Lab</a:t>
          </a:r>
          <a:endParaRPr lang="en-US" dirty="0"/>
        </a:p>
      </dgm:t>
    </dgm:pt>
    <dgm:pt modelId="{CA8538A2-7493-5C41-B98A-CD92569D23B1}" type="parTrans" cxnId="{50BF04A4-810F-9E4F-8561-15C3D48920FD}">
      <dgm:prSet/>
      <dgm:spPr/>
      <dgm:t>
        <a:bodyPr/>
        <a:lstStyle/>
        <a:p>
          <a:endParaRPr lang="en-US"/>
        </a:p>
      </dgm:t>
    </dgm:pt>
    <dgm:pt modelId="{C6157770-45CB-4B42-BE8C-8FB1FF5F8CF1}" type="sibTrans" cxnId="{50BF04A4-810F-9E4F-8561-15C3D48920FD}">
      <dgm:prSet/>
      <dgm:spPr/>
      <dgm:t>
        <a:bodyPr/>
        <a:lstStyle/>
        <a:p>
          <a:endParaRPr lang="en-US"/>
        </a:p>
      </dgm:t>
    </dgm:pt>
    <dgm:pt modelId="{E230B1B3-045F-ED43-9800-294573285064}">
      <dgm:prSet phldrT="[Text]"/>
      <dgm:spPr/>
      <dgm:t>
        <a:bodyPr/>
        <a:lstStyle/>
        <a:p>
          <a:r>
            <a:rPr lang="en-US" dirty="0" smtClean="0"/>
            <a:t>CSS3 Concepts</a:t>
          </a:r>
          <a:endParaRPr lang="en-US" dirty="0"/>
        </a:p>
      </dgm:t>
    </dgm:pt>
    <dgm:pt modelId="{2FA956F5-C249-FB42-BFEC-BB0C78ECC8A5}" type="parTrans" cxnId="{C7CD9E93-2363-6348-A0A8-7FB82306665C}">
      <dgm:prSet/>
      <dgm:spPr/>
      <dgm:t>
        <a:bodyPr/>
        <a:lstStyle/>
        <a:p>
          <a:endParaRPr lang="en-US"/>
        </a:p>
      </dgm:t>
    </dgm:pt>
    <dgm:pt modelId="{4C510007-63F1-E64F-BEB4-A9E3641493B6}" type="sibTrans" cxnId="{C7CD9E93-2363-6348-A0A8-7FB82306665C}">
      <dgm:prSet/>
      <dgm:spPr/>
      <dgm:t>
        <a:bodyPr/>
        <a:lstStyle/>
        <a:p>
          <a:endParaRPr lang="en-US"/>
        </a:p>
      </dgm:t>
    </dgm:pt>
    <dgm:pt modelId="{290D1266-EA4F-9848-ADCD-A3E21B1A905A}">
      <dgm:prSet phldrT="[Text]"/>
      <dgm:spPr/>
      <dgm:t>
        <a:bodyPr/>
        <a:lstStyle/>
        <a:p>
          <a:r>
            <a:rPr lang="en-US" dirty="0" smtClean="0"/>
            <a:t>CSS3</a:t>
          </a:r>
        </a:p>
        <a:p>
          <a:r>
            <a:rPr lang="en-US" dirty="0" smtClean="0"/>
            <a:t>Lab</a:t>
          </a:r>
          <a:endParaRPr lang="en-US" dirty="0"/>
        </a:p>
      </dgm:t>
    </dgm:pt>
    <dgm:pt modelId="{32482024-C5FD-F04E-A71A-7FB92997F518}" type="parTrans" cxnId="{E3770CBB-0B2D-934F-8950-56B66FB4E135}">
      <dgm:prSet/>
      <dgm:spPr/>
      <dgm:t>
        <a:bodyPr/>
        <a:lstStyle/>
        <a:p>
          <a:endParaRPr lang="en-US"/>
        </a:p>
      </dgm:t>
    </dgm:pt>
    <dgm:pt modelId="{6B0A1147-B06F-ED40-B052-7A25F8416769}" type="sibTrans" cxnId="{E3770CBB-0B2D-934F-8950-56B66FB4E135}">
      <dgm:prSet/>
      <dgm:spPr/>
      <dgm:t>
        <a:bodyPr/>
        <a:lstStyle/>
        <a:p>
          <a:endParaRPr lang="en-US"/>
        </a:p>
      </dgm:t>
    </dgm:pt>
    <dgm:pt modelId="{A076434F-0147-2D4F-837A-5BA2FD453940}">
      <dgm:prSet phldrT="[Text]"/>
      <dgm:spPr/>
      <dgm:t>
        <a:bodyPr/>
        <a:lstStyle/>
        <a:p>
          <a:r>
            <a:rPr lang="en-US" dirty="0" smtClean="0"/>
            <a:t>JavaScript Concepts</a:t>
          </a:r>
          <a:endParaRPr lang="en-US" dirty="0"/>
        </a:p>
      </dgm:t>
    </dgm:pt>
    <dgm:pt modelId="{52DC2B28-AF53-D341-A10E-CC5F4A33D79C}" type="parTrans" cxnId="{6E27153A-EAE1-7A4D-A1DD-C6EC9470D9B8}">
      <dgm:prSet/>
      <dgm:spPr/>
      <dgm:t>
        <a:bodyPr/>
        <a:lstStyle/>
        <a:p>
          <a:endParaRPr lang="en-US"/>
        </a:p>
      </dgm:t>
    </dgm:pt>
    <dgm:pt modelId="{AEDC4CCB-434C-9C44-BC7C-92C2E27A119D}" type="sibTrans" cxnId="{6E27153A-EAE1-7A4D-A1DD-C6EC9470D9B8}">
      <dgm:prSet/>
      <dgm:spPr/>
      <dgm:t>
        <a:bodyPr/>
        <a:lstStyle/>
        <a:p>
          <a:endParaRPr lang="en-US"/>
        </a:p>
      </dgm:t>
    </dgm:pt>
    <dgm:pt modelId="{4CB3675B-683E-044A-A5F1-C2B9453595B1}">
      <dgm:prSet phldrT="[Text]"/>
      <dgm:spPr/>
      <dgm:t>
        <a:bodyPr/>
        <a:lstStyle/>
        <a:p>
          <a:r>
            <a:rPr lang="en-US" dirty="0" smtClean="0"/>
            <a:t>JavaScript</a:t>
          </a:r>
        </a:p>
        <a:p>
          <a:r>
            <a:rPr lang="en-US" dirty="0" smtClean="0"/>
            <a:t>Lab</a:t>
          </a:r>
          <a:endParaRPr lang="en-US" dirty="0"/>
        </a:p>
      </dgm:t>
    </dgm:pt>
    <dgm:pt modelId="{4630B0BD-9425-F44F-988F-E78D55C0A239}" type="parTrans" cxnId="{325C6D68-D2C8-824D-BC7B-5AD576645C27}">
      <dgm:prSet/>
      <dgm:spPr/>
      <dgm:t>
        <a:bodyPr/>
        <a:lstStyle/>
        <a:p>
          <a:endParaRPr lang="en-US"/>
        </a:p>
      </dgm:t>
    </dgm:pt>
    <dgm:pt modelId="{08266005-4F9D-8449-A2D5-A518E25860B7}" type="sibTrans" cxnId="{325C6D68-D2C8-824D-BC7B-5AD576645C27}">
      <dgm:prSet/>
      <dgm:spPr/>
      <dgm:t>
        <a:bodyPr/>
        <a:lstStyle/>
        <a:p>
          <a:endParaRPr lang="en-US"/>
        </a:p>
      </dgm:t>
    </dgm:pt>
    <dgm:pt modelId="{DF3E63A4-6E6A-DC4C-A931-4C055986E30F}">
      <dgm:prSet phldrT="[Text]"/>
      <dgm:spPr/>
      <dgm:t>
        <a:bodyPr/>
        <a:lstStyle/>
        <a:p>
          <a:r>
            <a:rPr lang="en-US" dirty="0" smtClean="0"/>
            <a:t>HTML5 Bleeding Edge Goodness</a:t>
          </a:r>
          <a:endParaRPr lang="en-US" dirty="0"/>
        </a:p>
      </dgm:t>
    </dgm:pt>
    <dgm:pt modelId="{2CB72B1D-C98A-DE41-9C43-94EC1C1E2248}" type="parTrans" cxnId="{BDFEE63C-C736-F241-9469-8267A6721C09}">
      <dgm:prSet/>
      <dgm:spPr/>
      <dgm:t>
        <a:bodyPr/>
        <a:lstStyle/>
        <a:p>
          <a:endParaRPr lang="en-US"/>
        </a:p>
      </dgm:t>
    </dgm:pt>
    <dgm:pt modelId="{74FD50D6-CA68-9B4B-B79F-83FD321FDD97}" type="sibTrans" cxnId="{BDFEE63C-C736-F241-9469-8267A6721C09}">
      <dgm:prSet/>
      <dgm:spPr/>
      <dgm:t>
        <a:bodyPr/>
        <a:lstStyle/>
        <a:p>
          <a:endParaRPr lang="en-US"/>
        </a:p>
      </dgm:t>
    </dgm:pt>
    <dgm:pt modelId="{64CD7D7B-A440-6443-B2FA-4E7E7CB309AE}">
      <dgm:prSet phldrT="[Text]"/>
      <dgm:spPr/>
      <dgm:t>
        <a:bodyPr/>
        <a:lstStyle/>
        <a:p>
          <a:r>
            <a:rPr lang="en-US" dirty="0" smtClean="0"/>
            <a:t>Build It</a:t>
          </a:r>
          <a:endParaRPr lang="en-US" dirty="0"/>
        </a:p>
      </dgm:t>
    </dgm:pt>
    <dgm:pt modelId="{4F6EEC34-F9E8-0042-9AE2-671F303820D2}" type="parTrans" cxnId="{5E0D3022-7FA5-8F48-837C-2768FC707EC9}">
      <dgm:prSet/>
      <dgm:spPr/>
      <dgm:t>
        <a:bodyPr/>
        <a:lstStyle/>
        <a:p>
          <a:endParaRPr lang="en-US"/>
        </a:p>
      </dgm:t>
    </dgm:pt>
    <dgm:pt modelId="{A2394439-A6A6-D741-A5D6-B6C1D9243DC0}" type="sibTrans" cxnId="{5E0D3022-7FA5-8F48-837C-2768FC707EC9}">
      <dgm:prSet/>
      <dgm:spPr/>
      <dgm:t>
        <a:bodyPr/>
        <a:lstStyle/>
        <a:p>
          <a:endParaRPr lang="en-US"/>
        </a:p>
      </dgm:t>
    </dgm:pt>
    <dgm:pt modelId="{C1C27733-19C7-1C4A-B2BE-9DA0576F8F1F}" type="pres">
      <dgm:prSet presAssocID="{00839E01-B528-4E49-A8D2-6AEF4D276C02}" presName="CompostProcess" presStyleCnt="0">
        <dgm:presLayoutVars>
          <dgm:dir/>
          <dgm:resizeHandles val="exact"/>
        </dgm:presLayoutVars>
      </dgm:prSet>
      <dgm:spPr/>
      <dgm:t>
        <a:bodyPr/>
        <a:lstStyle/>
        <a:p>
          <a:endParaRPr lang="en-US"/>
        </a:p>
      </dgm:t>
    </dgm:pt>
    <dgm:pt modelId="{DA39C1EE-7878-D543-A706-E5B9C60AF142}" type="pres">
      <dgm:prSet presAssocID="{00839E01-B528-4E49-A8D2-6AEF4D276C02}" presName="arrow" presStyleLbl="bgShp" presStyleIdx="0" presStyleCnt="1"/>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8">
        <dgm:presLayoutVars>
          <dgm:bulletEnabled val="1"/>
        </dgm:presLayoutVars>
      </dgm:prSet>
      <dgm:spPr/>
      <dgm:t>
        <a:bodyPr/>
        <a:lstStyle/>
        <a:p>
          <a:endParaRPr lang="en-US"/>
        </a:p>
      </dgm:t>
    </dgm:pt>
    <dgm:pt modelId="{761A5A70-FB89-A94C-884D-733EB0BFA233}" type="pres">
      <dgm:prSet presAssocID="{916069DA-2407-AF40-8CDC-E44221DEFBA7}" presName="sibTrans" presStyleCnt="0"/>
      <dgm:spPr/>
    </dgm:pt>
    <dgm:pt modelId="{B38BC470-158E-E240-8E1D-270AF8C69827}" type="pres">
      <dgm:prSet presAssocID="{0E79B54C-2B89-3845-A90F-8CC7AD478769}" presName="textNode" presStyleLbl="node1" presStyleIdx="1" presStyleCnt="8">
        <dgm:presLayoutVars>
          <dgm:bulletEnabled val="1"/>
        </dgm:presLayoutVars>
      </dgm:prSet>
      <dgm:spPr/>
      <dgm:t>
        <a:bodyPr/>
        <a:lstStyle/>
        <a:p>
          <a:endParaRPr lang="en-US"/>
        </a:p>
      </dgm:t>
    </dgm:pt>
    <dgm:pt modelId="{7C1A84F2-0C74-D444-BC6D-DB97C5A90B1E}" type="pres">
      <dgm:prSet presAssocID="{C6157770-45CB-4B42-BE8C-8FB1FF5F8CF1}" presName="sibTrans" presStyleCnt="0"/>
      <dgm:spPr/>
    </dgm:pt>
    <dgm:pt modelId="{53F4B8B5-8517-D041-BF63-3E71BA652773}" type="pres">
      <dgm:prSet presAssocID="{E230B1B3-045F-ED43-9800-294573285064}" presName="textNode" presStyleLbl="node1" presStyleIdx="2" presStyleCnt="8">
        <dgm:presLayoutVars>
          <dgm:bulletEnabled val="1"/>
        </dgm:presLayoutVars>
      </dgm:prSet>
      <dgm:spPr/>
      <dgm:t>
        <a:bodyPr/>
        <a:lstStyle/>
        <a:p>
          <a:endParaRPr lang="en-US"/>
        </a:p>
      </dgm:t>
    </dgm:pt>
    <dgm:pt modelId="{4BAADCD0-40E6-1647-A23A-B554D482C539}" type="pres">
      <dgm:prSet presAssocID="{4C510007-63F1-E64F-BEB4-A9E3641493B6}" presName="sibTrans" presStyleCnt="0"/>
      <dgm:spPr/>
    </dgm:pt>
    <dgm:pt modelId="{9B2A732D-F160-4C45-BCD6-D0542527DA1E}" type="pres">
      <dgm:prSet presAssocID="{290D1266-EA4F-9848-ADCD-A3E21B1A905A}" presName="textNode" presStyleLbl="node1" presStyleIdx="3" presStyleCnt="8">
        <dgm:presLayoutVars>
          <dgm:bulletEnabled val="1"/>
        </dgm:presLayoutVars>
      </dgm:prSet>
      <dgm:spPr/>
      <dgm:t>
        <a:bodyPr/>
        <a:lstStyle/>
        <a:p>
          <a:endParaRPr lang="en-US"/>
        </a:p>
      </dgm:t>
    </dgm:pt>
    <dgm:pt modelId="{CA1E36EB-0BCE-6C47-BBC5-0D4040E81265}" type="pres">
      <dgm:prSet presAssocID="{6B0A1147-B06F-ED40-B052-7A25F8416769}" presName="sibTrans" presStyleCnt="0"/>
      <dgm:spPr/>
    </dgm:pt>
    <dgm:pt modelId="{893FB1B7-B872-1A46-964F-57340001E0C1}" type="pres">
      <dgm:prSet presAssocID="{A076434F-0147-2D4F-837A-5BA2FD453940}" presName="textNode" presStyleLbl="node1" presStyleIdx="4" presStyleCnt="8">
        <dgm:presLayoutVars>
          <dgm:bulletEnabled val="1"/>
        </dgm:presLayoutVars>
      </dgm:prSet>
      <dgm:spPr/>
      <dgm:t>
        <a:bodyPr/>
        <a:lstStyle/>
        <a:p>
          <a:endParaRPr lang="en-US"/>
        </a:p>
      </dgm:t>
    </dgm:pt>
    <dgm:pt modelId="{8C86FF31-C0DA-5048-875A-FF675982F667}" type="pres">
      <dgm:prSet presAssocID="{AEDC4CCB-434C-9C44-BC7C-92C2E27A119D}" presName="sibTrans" presStyleCnt="0"/>
      <dgm:spPr/>
    </dgm:pt>
    <dgm:pt modelId="{494EC287-9535-D845-B48D-AA9D2BC108F3}" type="pres">
      <dgm:prSet presAssocID="{4CB3675B-683E-044A-A5F1-C2B9453595B1}" presName="textNode" presStyleLbl="node1" presStyleIdx="5" presStyleCnt="8">
        <dgm:presLayoutVars>
          <dgm:bulletEnabled val="1"/>
        </dgm:presLayoutVars>
      </dgm:prSet>
      <dgm:spPr/>
      <dgm:t>
        <a:bodyPr/>
        <a:lstStyle/>
        <a:p>
          <a:endParaRPr lang="en-US"/>
        </a:p>
      </dgm:t>
    </dgm:pt>
    <dgm:pt modelId="{6DD8CBAE-3FC5-8A41-BCF4-DAB7981697DB}" type="pres">
      <dgm:prSet presAssocID="{08266005-4F9D-8449-A2D5-A518E25860B7}" presName="sibTrans" presStyleCnt="0"/>
      <dgm:spPr/>
    </dgm:pt>
    <dgm:pt modelId="{AEA1221E-ADFC-9B4E-BF36-668035B4EA99}" type="pres">
      <dgm:prSet presAssocID="{DF3E63A4-6E6A-DC4C-A931-4C055986E30F}" presName="textNode" presStyleLbl="node1" presStyleIdx="6" presStyleCnt="8">
        <dgm:presLayoutVars>
          <dgm:bulletEnabled val="1"/>
        </dgm:presLayoutVars>
      </dgm:prSet>
      <dgm:spPr/>
      <dgm:t>
        <a:bodyPr/>
        <a:lstStyle/>
        <a:p>
          <a:endParaRPr lang="en-US"/>
        </a:p>
      </dgm:t>
    </dgm:pt>
    <dgm:pt modelId="{C7AA1113-C780-B247-80C0-E89547C6C60E}" type="pres">
      <dgm:prSet presAssocID="{74FD50D6-CA68-9B4B-B79F-83FD321FDD97}" presName="sibTrans" presStyleCnt="0"/>
      <dgm:spPr/>
    </dgm:pt>
    <dgm:pt modelId="{A302664E-1719-A349-8013-005BDC9B9D78}" type="pres">
      <dgm:prSet presAssocID="{64CD7D7B-A440-6443-B2FA-4E7E7CB309AE}" presName="textNode" presStyleLbl="node1" presStyleIdx="7" presStyleCnt="8">
        <dgm:presLayoutVars>
          <dgm:bulletEnabled val="1"/>
        </dgm:presLayoutVars>
      </dgm:prSet>
      <dgm:spPr/>
      <dgm:t>
        <a:bodyPr/>
        <a:lstStyle/>
        <a:p>
          <a:endParaRPr lang="en-US"/>
        </a:p>
      </dgm:t>
    </dgm:pt>
  </dgm:ptLst>
  <dgm:cxnLst>
    <dgm:cxn modelId="{4116EA73-1EC6-0446-B575-2C1CB92A6125}" srcId="{00839E01-B528-4E49-A8D2-6AEF4D276C02}" destId="{2FA2FD22-3F64-A446-8B74-FF0C6028F7C3}" srcOrd="0" destOrd="0" parTransId="{B97145C0-7682-9D40-B0CF-E41DB3732166}" sibTransId="{916069DA-2407-AF40-8CDC-E44221DEFBA7}"/>
    <dgm:cxn modelId="{E3770CBB-0B2D-934F-8950-56B66FB4E135}" srcId="{00839E01-B528-4E49-A8D2-6AEF4D276C02}" destId="{290D1266-EA4F-9848-ADCD-A3E21B1A905A}" srcOrd="3" destOrd="0" parTransId="{32482024-C5FD-F04E-A71A-7FB92997F518}" sibTransId="{6B0A1147-B06F-ED40-B052-7A25F8416769}"/>
    <dgm:cxn modelId="{C7CD9E93-2363-6348-A0A8-7FB82306665C}" srcId="{00839E01-B528-4E49-A8D2-6AEF4D276C02}" destId="{E230B1B3-045F-ED43-9800-294573285064}" srcOrd="2" destOrd="0" parTransId="{2FA956F5-C249-FB42-BFEC-BB0C78ECC8A5}" sibTransId="{4C510007-63F1-E64F-BEB4-A9E3641493B6}"/>
    <dgm:cxn modelId="{A2898EA2-7D5C-8441-B5CF-4F1E9DC7B9F0}" type="presOf" srcId="{DF3E63A4-6E6A-DC4C-A931-4C055986E30F}" destId="{AEA1221E-ADFC-9B4E-BF36-668035B4EA99}" srcOrd="0" destOrd="0" presId="urn:microsoft.com/office/officeart/2005/8/layout/hProcess9"/>
    <dgm:cxn modelId="{6E27153A-EAE1-7A4D-A1DD-C6EC9470D9B8}" srcId="{00839E01-B528-4E49-A8D2-6AEF4D276C02}" destId="{A076434F-0147-2D4F-837A-5BA2FD453940}" srcOrd="4" destOrd="0" parTransId="{52DC2B28-AF53-D341-A10E-CC5F4A33D79C}" sibTransId="{AEDC4CCB-434C-9C44-BC7C-92C2E27A119D}"/>
    <dgm:cxn modelId="{10C532C2-0431-2748-9F6E-B8D3AE7707E4}" type="presOf" srcId="{2FA2FD22-3F64-A446-8B74-FF0C6028F7C3}" destId="{6381F55F-D9F4-5348-996A-99EABC9EA840}" srcOrd="0" destOrd="0" presId="urn:microsoft.com/office/officeart/2005/8/layout/hProcess9"/>
    <dgm:cxn modelId="{1671038E-3ED0-BD45-80FA-C3A5125E42BB}" type="presOf" srcId="{64CD7D7B-A440-6443-B2FA-4E7E7CB309AE}" destId="{A302664E-1719-A349-8013-005BDC9B9D78}" srcOrd="0" destOrd="0" presId="urn:microsoft.com/office/officeart/2005/8/layout/hProcess9"/>
    <dgm:cxn modelId="{325C6D68-D2C8-824D-BC7B-5AD576645C27}" srcId="{00839E01-B528-4E49-A8D2-6AEF4D276C02}" destId="{4CB3675B-683E-044A-A5F1-C2B9453595B1}" srcOrd="5" destOrd="0" parTransId="{4630B0BD-9425-F44F-988F-E78D55C0A239}" sibTransId="{08266005-4F9D-8449-A2D5-A518E25860B7}"/>
    <dgm:cxn modelId="{21ACBCE5-D7DB-314A-8C25-850ED5C95F0E}" type="presOf" srcId="{00839E01-B528-4E49-A8D2-6AEF4D276C02}" destId="{C1C27733-19C7-1C4A-B2BE-9DA0576F8F1F}" srcOrd="0" destOrd="0" presId="urn:microsoft.com/office/officeart/2005/8/layout/hProcess9"/>
    <dgm:cxn modelId="{6513D37F-2C10-6941-91A1-989535836B96}" type="presOf" srcId="{A076434F-0147-2D4F-837A-5BA2FD453940}" destId="{893FB1B7-B872-1A46-964F-57340001E0C1}" srcOrd="0" destOrd="0" presId="urn:microsoft.com/office/officeart/2005/8/layout/hProcess9"/>
    <dgm:cxn modelId="{CCC59E3B-6F80-4447-8757-8066F2CCDA2E}" type="presOf" srcId="{E230B1B3-045F-ED43-9800-294573285064}" destId="{53F4B8B5-8517-D041-BF63-3E71BA652773}" srcOrd="0" destOrd="0" presId="urn:microsoft.com/office/officeart/2005/8/layout/hProcess9"/>
    <dgm:cxn modelId="{5E0D3022-7FA5-8F48-837C-2768FC707EC9}" srcId="{00839E01-B528-4E49-A8D2-6AEF4D276C02}" destId="{64CD7D7B-A440-6443-B2FA-4E7E7CB309AE}" srcOrd="7" destOrd="0" parTransId="{4F6EEC34-F9E8-0042-9AE2-671F303820D2}" sibTransId="{A2394439-A6A6-D741-A5D6-B6C1D9243DC0}"/>
    <dgm:cxn modelId="{C7412556-F65D-D648-827E-17C26C22BD65}" type="presOf" srcId="{0E79B54C-2B89-3845-A90F-8CC7AD478769}" destId="{B38BC470-158E-E240-8E1D-270AF8C69827}" srcOrd="0" destOrd="0" presId="urn:microsoft.com/office/officeart/2005/8/layout/hProcess9"/>
    <dgm:cxn modelId="{80550822-A002-064F-9FA8-F433CBA570DE}" type="presOf" srcId="{4CB3675B-683E-044A-A5F1-C2B9453595B1}" destId="{494EC287-9535-D845-B48D-AA9D2BC108F3}" srcOrd="0" destOrd="0" presId="urn:microsoft.com/office/officeart/2005/8/layout/hProcess9"/>
    <dgm:cxn modelId="{BDFEE63C-C736-F241-9469-8267A6721C09}" srcId="{00839E01-B528-4E49-A8D2-6AEF4D276C02}" destId="{DF3E63A4-6E6A-DC4C-A931-4C055986E30F}" srcOrd="6" destOrd="0" parTransId="{2CB72B1D-C98A-DE41-9C43-94EC1C1E2248}" sibTransId="{74FD50D6-CA68-9B4B-B79F-83FD321FDD97}"/>
    <dgm:cxn modelId="{32E44FF4-553C-3745-8984-B549D62207A4}" type="presOf" srcId="{290D1266-EA4F-9848-ADCD-A3E21B1A905A}" destId="{9B2A732D-F160-4C45-BCD6-D0542527DA1E}" srcOrd="0" destOrd="0" presId="urn:microsoft.com/office/officeart/2005/8/layout/hProcess9"/>
    <dgm:cxn modelId="{50BF04A4-810F-9E4F-8561-15C3D48920FD}" srcId="{00839E01-B528-4E49-A8D2-6AEF4D276C02}" destId="{0E79B54C-2B89-3845-A90F-8CC7AD478769}" srcOrd="1" destOrd="0" parTransId="{CA8538A2-7493-5C41-B98A-CD92569D23B1}" sibTransId="{C6157770-45CB-4B42-BE8C-8FB1FF5F8CF1}"/>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24510BAA-CFAC-334D-B584-2E9962A4B1C9}" type="presParOf" srcId="{DA97AD17-A055-8E49-AB20-2C0A9DEEC303}" destId="{B38BC470-158E-E240-8E1D-270AF8C69827}" srcOrd="2" destOrd="0" presId="urn:microsoft.com/office/officeart/2005/8/layout/hProcess9"/>
    <dgm:cxn modelId="{AD0DEC20-8C9B-DA4D-B576-559A20AE5DE2}" type="presParOf" srcId="{DA97AD17-A055-8E49-AB20-2C0A9DEEC303}" destId="{7C1A84F2-0C74-D444-BC6D-DB97C5A90B1E}" srcOrd="3" destOrd="0" presId="urn:microsoft.com/office/officeart/2005/8/layout/hProcess9"/>
    <dgm:cxn modelId="{3BB59BB5-5C1B-2042-8B97-0174A6B0E115}" type="presParOf" srcId="{DA97AD17-A055-8E49-AB20-2C0A9DEEC303}" destId="{53F4B8B5-8517-D041-BF63-3E71BA652773}" srcOrd="4" destOrd="0" presId="urn:microsoft.com/office/officeart/2005/8/layout/hProcess9"/>
    <dgm:cxn modelId="{9D9964CE-4520-AC47-AB94-BCAED0475845}" type="presParOf" srcId="{DA97AD17-A055-8E49-AB20-2C0A9DEEC303}" destId="{4BAADCD0-40E6-1647-A23A-B554D482C539}" srcOrd="5" destOrd="0" presId="urn:microsoft.com/office/officeart/2005/8/layout/hProcess9"/>
    <dgm:cxn modelId="{5A409DD4-9D28-0140-AF3F-ED9FFFEB45CD}" type="presParOf" srcId="{DA97AD17-A055-8E49-AB20-2C0A9DEEC303}" destId="{9B2A732D-F160-4C45-BCD6-D0542527DA1E}" srcOrd="6" destOrd="0" presId="urn:microsoft.com/office/officeart/2005/8/layout/hProcess9"/>
    <dgm:cxn modelId="{60E70AFD-E66C-0D42-9E94-5FE62F2EB55A}" type="presParOf" srcId="{DA97AD17-A055-8E49-AB20-2C0A9DEEC303}" destId="{CA1E36EB-0BCE-6C47-BBC5-0D4040E81265}" srcOrd="7" destOrd="0" presId="urn:microsoft.com/office/officeart/2005/8/layout/hProcess9"/>
    <dgm:cxn modelId="{4935D38B-892D-D049-97FB-59B3E7344141}" type="presParOf" srcId="{DA97AD17-A055-8E49-AB20-2C0A9DEEC303}" destId="{893FB1B7-B872-1A46-964F-57340001E0C1}" srcOrd="8" destOrd="0" presId="urn:microsoft.com/office/officeart/2005/8/layout/hProcess9"/>
    <dgm:cxn modelId="{2CABB45E-C2D9-8048-981C-B7E9CBCA704E}" type="presParOf" srcId="{DA97AD17-A055-8E49-AB20-2C0A9DEEC303}" destId="{8C86FF31-C0DA-5048-875A-FF675982F667}" srcOrd="9" destOrd="0" presId="urn:microsoft.com/office/officeart/2005/8/layout/hProcess9"/>
    <dgm:cxn modelId="{0BD8A6F8-0C42-CC4D-9A3C-0FD1A567A0E2}" type="presParOf" srcId="{DA97AD17-A055-8E49-AB20-2C0A9DEEC303}" destId="{494EC287-9535-D845-B48D-AA9D2BC108F3}" srcOrd="10" destOrd="0" presId="urn:microsoft.com/office/officeart/2005/8/layout/hProcess9"/>
    <dgm:cxn modelId="{F8E2A74C-5340-6746-A4BE-08F94156CC7F}" type="presParOf" srcId="{DA97AD17-A055-8E49-AB20-2C0A9DEEC303}" destId="{6DD8CBAE-3FC5-8A41-BCF4-DAB7981697DB}" srcOrd="11" destOrd="0" presId="urn:microsoft.com/office/officeart/2005/8/layout/hProcess9"/>
    <dgm:cxn modelId="{8738FCD9-E278-C648-81E2-F2F5C2773E16}" type="presParOf" srcId="{DA97AD17-A055-8E49-AB20-2C0A9DEEC303}" destId="{AEA1221E-ADFC-9B4E-BF36-668035B4EA99}" srcOrd="12" destOrd="0" presId="urn:microsoft.com/office/officeart/2005/8/layout/hProcess9"/>
    <dgm:cxn modelId="{1335B64F-7F29-BB47-B531-97CCDBB92DE4}" type="presParOf" srcId="{DA97AD17-A055-8E49-AB20-2C0A9DEEC303}" destId="{C7AA1113-C780-B247-80C0-E89547C6C60E}" srcOrd="13" destOrd="0" presId="urn:microsoft.com/office/officeart/2005/8/layout/hProcess9"/>
    <dgm:cxn modelId="{44E1AA94-A4BE-134A-BB1F-A693F36D631C}" type="presParOf" srcId="{DA97AD17-A055-8E49-AB20-2C0A9DEEC303}" destId="{A302664E-1719-A349-8013-005BDC9B9D78}"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t>Canvas</a:t>
          </a:r>
          <a:endParaRPr lang="en-US" dirty="0"/>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t>Semantic Tags</a:t>
          </a:r>
          <a:endParaRPr lang="en-US" dirty="0"/>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t>SVG</a:t>
          </a:r>
          <a:endParaRPr lang="en-US" dirty="0"/>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t>Video</a:t>
          </a:r>
          <a:endParaRPr lang="en-US" dirty="0"/>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t>Geolocation</a:t>
          </a:r>
          <a:endParaRPr lang="en-US" dirty="0"/>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Shiv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617219" y="0"/>
          <a:ext cx="6995160" cy="37719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4018"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Concepts</a:t>
          </a:r>
          <a:endParaRPr lang="en-US" sz="1400" kern="1200" dirty="0"/>
        </a:p>
      </dsp:txBody>
      <dsp:txXfrm>
        <a:off x="51526" y="1179078"/>
        <a:ext cx="878180" cy="1413744"/>
      </dsp:txXfrm>
    </dsp:sp>
    <dsp:sp modelId="{B38BC470-158E-E240-8E1D-270AF8C69827}">
      <dsp:nvSpPr>
        <dsp:cNvPr id="0" name=""/>
        <dsp:cNvSpPr/>
      </dsp:nvSpPr>
      <dsp:spPr>
        <a:xfrm>
          <a:off x="1039499"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a:t>
          </a:r>
        </a:p>
        <a:p>
          <a:pPr lvl="0" algn="ctr" defTabSz="622300">
            <a:lnSpc>
              <a:spcPct val="90000"/>
            </a:lnSpc>
            <a:spcBef>
              <a:spcPct val="0"/>
            </a:spcBef>
            <a:spcAft>
              <a:spcPct val="35000"/>
            </a:spcAft>
          </a:pPr>
          <a:r>
            <a:rPr lang="en-US" sz="1400" kern="1200" dirty="0" smtClean="0"/>
            <a:t>Lab</a:t>
          </a:r>
          <a:endParaRPr lang="en-US" sz="1400" kern="1200" dirty="0"/>
        </a:p>
      </dsp:txBody>
      <dsp:txXfrm>
        <a:off x="1087007" y="1179078"/>
        <a:ext cx="878180" cy="1413744"/>
      </dsp:txXfrm>
    </dsp:sp>
    <dsp:sp modelId="{53F4B8B5-8517-D041-BF63-3E71BA652773}">
      <dsp:nvSpPr>
        <dsp:cNvPr id="0" name=""/>
        <dsp:cNvSpPr/>
      </dsp:nvSpPr>
      <dsp:spPr>
        <a:xfrm>
          <a:off x="2074980"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 Concepts</a:t>
          </a:r>
          <a:endParaRPr lang="en-US" sz="1400" kern="1200" dirty="0"/>
        </a:p>
      </dsp:txBody>
      <dsp:txXfrm>
        <a:off x="2122488" y="1179078"/>
        <a:ext cx="878180" cy="1413744"/>
      </dsp:txXfrm>
    </dsp:sp>
    <dsp:sp modelId="{9B2A732D-F160-4C45-BCD6-D0542527DA1E}">
      <dsp:nvSpPr>
        <dsp:cNvPr id="0" name=""/>
        <dsp:cNvSpPr/>
      </dsp:nvSpPr>
      <dsp:spPr>
        <a:xfrm>
          <a:off x="3110461"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a:t>
          </a:r>
        </a:p>
        <a:p>
          <a:pPr lvl="0" algn="ctr" defTabSz="622300">
            <a:lnSpc>
              <a:spcPct val="90000"/>
            </a:lnSpc>
            <a:spcBef>
              <a:spcPct val="0"/>
            </a:spcBef>
            <a:spcAft>
              <a:spcPct val="35000"/>
            </a:spcAft>
          </a:pPr>
          <a:r>
            <a:rPr lang="en-US" sz="1400" kern="1200" dirty="0" smtClean="0"/>
            <a:t>Lab</a:t>
          </a:r>
          <a:endParaRPr lang="en-US" sz="1400" kern="1200" dirty="0"/>
        </a:p>
      </dsp:txBody>
      <dsp:txXfrm>
        <a:off x="3157969" y="1179078"/>
        <a:ext cx="878180" cy="1413744"/>
      </dsp:txXfrm>
    </dsp:sp>
    <dsp:sp modelId="{893FB1B7-B872-1A46-964F-57340001E0C1}">
      <dsp:nvSpPr>
        <dsp:cNvPr id="0" name=""/>
        <dsp:cNvSpPr/>
      </dsp:nvSpPr>
      <dsp:spPr>
        <a:xfrm>
          <a:off x="4145942"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 Concepts</a:t>
          </a:r>
          <a:endParaRPr lang="en-US" sz="1400" kern="1200" dirty="0"/>
        </a:p>
      </dsp:txBody>
      <dsp:txXfrm>
        <a:off x="4193450" y="1179078"/>
        <a:ext cx="878180" cy="1413744"/>
      </dsp:txXfrm>
    </dsp:sp>
    <dsp:sp modelId="{494EC287-9535-D845-B48D-AA9D2BC108F3}">
      <dsp:nvSpPr>
        <dsp:cNvPr id="0" name=""/>
        <dsp:cNvSpPr/>
      </dsp:nvSpPr>
      <dsp:spPr>
        <a:xfrm>
          <a:off x="5181423"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a:t>
          </a:r>
        </a:p>
        <a:p>
          <a:pPr lvl="0" algn="ctr" defTabSz="622300">
            <a:lnSpc>
              <a:spcPct val="90000"/>
            </a:lnSpc>
            <a:spcBef>
              <a:spcPct val="0"/>
            </a:spcBef>
            <a:spcAft>
              <a:spcPct val="35000"/>
            </a:spcAft>
          </a:pPr>
          <a:r>
            <a:rPr lang="en-US" sz="1400" kern="1200" dirty="0" smtClean="0"/>
            <a:t>Lab</a:t>
          </a:r>
          <a:endParaRPr lang="en-US" sz="1400" kern="1200" dirty="0"/>
        </a:p>
      </dsp:txBody>
      <dsp:txXfrm>
        <a:off x="5228931" y="1179078"/>
        <a:ext cx="878180" cy="1413744"/>
      </dsp:txXfrm>
    </dsp:sp>
    <dsp:sp modelId="{AEA1221E-ADFC-9B4E-BF36-668035B4EA99}">
      <dsp:nvSpPr>
        <dsp:cNvPr id="0" name=""/>
        <dsp:cNvSpPr/>
      </dsp:nvSpPr>
      <dsp:spPr>
        <a:xfrm>
          <a:off x="6216904"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Bleeding Edge Goodness</a:t>
          </a:r>
          <a:endParaRPr lang="en-US" sz="1400" kern="1200" dirty="0"/>
        </a:p>
      </dsp:txBody>
      <dsp:txXfrm>
        <a:off x="6264412" y="1179078"/>
        <a:ext cx="878180" cy="1413744"/>
      </dsp:txXfrm>
    </dsp:sp>
    <dsp:sp modelId="{A302664E-1719-A349-8013-005BDC9B9D78}">
      <dsp:nvSpPr>
        <dsp:cNvPr id="0" name=""/>
        <dsp:cNvSpPr/>
      </dsp:nvSpPr>
      <dsp:spPr>
        <a:xfrm>
          <a:off x="7252385"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Build It</a:t>
          </a:r>
          <a:endParaRPr lang="en-US" sz="1400" kern="1200" dirty="0"/>
        </a:p>
      </dsp:txBody>
      <dsp:txXfrm>
        <a:off x="7299893" y="1179078"/>
        <a:ext cx="878180" cy="1413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Canvas</a:t>
          </a:r>
          <a:endParaRPr lang="en-US" sz="1500" kern="1200" dirty="0"/>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Video</a:t>
          </a:r>
          <a:endParaRPr lang="en-US" sz="1500" kern="1200" dirty="0"/>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Geolocation</a:t>
          </a:r>
          <a:endParaRPr lang="en-US" sz="1500" kern="1200" dirty="0"/>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Semantic Tags</a:t>
          </a:r>
          <a:endParaRPr lang="en-US" sz="1500" kern="1200" dirty="0"/>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SVG</a:t>
          </a:r>
          <a:endParaRPr lang="en-US" sz="1500" kern="1200" dirty="0"/>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WD</a:t>
          </a:r>
          <a:endParaRPr lang="en-US" sz="40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LC</a:t>
          </a:r>
          <a:endParaRPr lang="en-US" sz="40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CR</a:t>
          </a:r>
          <a:endParaRPr lang="en-US" sz="40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PR</a:t>
          </a:r>
          <a:endParaRPr lang="en-US" sz="40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REC</a:t>
          </a:r>
          <a:endParaRPr lang="en-US" sz="40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w3.org/Style/CSS/current-wor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flashcanvas.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iki.whatwg.org/wiki/FAQ%23What_does_.22Living_Standard.22_mean.3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23</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15:47</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35</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a:t>
            </a:r>
            <a:r>
              <a:rPr lang="en-US" baseline="0" dirty="0" err="1" smtClean="0"/>
              <a:t>shivs</a:t>
            </a:r>
            <a:endParaRPr lang="en-US" baseline="0" dirty="0" smtClean="0"/>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using</a:t>
            </a: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37</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15:47</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40</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smtClean="0">
              <a:hlinkClick r:id="rId3"/>
            </a:endParaRPr>
          </a:p>
          <a:p>
            <a:endParaRPr lang="en-US" dirty="0" smtClean="0">
              <a:hlinkClick r:id="rId3"/>
            </a:endParaRPr>
          </a:p>
          <a:p>
            <a:r>
              <a:rPr lang="en-US" dirty="0" smtClean="0">
                <a:hlinkClick r:id="rId3"/>
              </a:rPr>
              <a:t>http://upload.wikimedia.org/wikipedia/en/d/d0/Chrome_Logo.svg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44</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http://code.google.com/p/explorercanvas/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3/6/12 15:47</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49</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51</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52</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53</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92343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3/6/12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3/6/12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3/6/12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3/6/12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3/6/12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3/6/12</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4.png"/><Relationship Id="rId1" Type="http://schemas.microsoft.com/office/2007/relationships/media" Target="../media/media1.gif"/><Relationship Id="rId2" Type="http://schemas.openxmlformats.org/officeDocument/2006/relationships/video" Target="../media/media1.gi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5" Type="http://schemas.openxmlformats.org/officeDocument/2006/relationships/image" Target="../media/image18.jpe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microsoft.com/office/2007/relationships/hdphoto" Target="../media/hdphoto3.wdp"/><Relationship Id="rId5" Type="http://schemas.openxmlformats.org/officeDocument/2006/relationships/image" Target="../media/image20.png"/><Relationship Id="rId6" Type="http://schemas.microsoft.com/office/2007/relationships/hdphoto" Target="../media/hdphoto4.wdp"/><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jpe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www.fontsquirrel.com/" TargetMode="External"/><Relationship Id="rId4" Type="http://schemas.openxmlformats.org/officeDocument/2006/relationships/hyperlink" Target="http://code.google.com/webfonts" TargetMode="External"/><Relationship Id="rId5" Type="http://schemas.openxmlformats.org/officeDocument/2006/relationships/hyperlink" Target="http://webfonts.fonts.com/" TargetMode="External"/><Relationship Id="rId6" Type="http://schemas.openxmlformats.org/officeDocument/2006/relationships/hyperlink" Target="http://typekit.com/libraries" TargetMode="External"/><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gif"/><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bit.ly/o1CIDE" TargetMode="External"/><Relationship Id="rId4" Type="http://schemas.openxmlformats.org/officeDocument/2006/relationships/hyperlink" Target="http://bit.ly/pwWCoJ" TargetMode="External"/><Relationship Id="rId5" Type="http://schemas.openxmlformats.org/officeDocument/2006/relationships/hyperlink" Target="http://bit.ly/obtwLz" TargetMode="External"/><Relationship Id="rId6" Type="http://schemas.openxmlformats.org/officeDocument/2006/relationships/image" Target="../media/image1.png"/><Relationship Id="rId1" Type="http://schemas.openxmlformats.org/officeDocument/2006/relationships/slideLayout" Target="../slideLayouts/slideLayout27.xml"/><Relationship Id="rId2" Type="http://schemas.openxmlformats.org/officeDocument/2006/relationships/hyperlink" Target="http://bit.lyplzbf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g"/><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kendoui.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2"/>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lstStyle/>
          <a:p>
            <a:pPr algn="l"/>
            <a:r>
              <a:rPr lang="en-US" dirty="0" smtClean="0"/>
              <a:t>How is the web evolving?</a:t>
            </a:r>
            <a:endParaRPr lang="en-US" dirty="0"/>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864038" y="547812"/>
            <a:ext cx="7002363" cy="3447097"/>
            <a:chOff x="1151746" y="657373"/>
            <a:chExt cx="9334053" cy="4136516"/>
          </a:xfrm>
        </p:grpSpPr>
        <p:sp>
          <p:nvSpPr>
            <p:cNvPr id="6" name="TextBox 5"/>
            <p:cNvSpPr txBox="1"/>
            <p:nvPr/>
          </p:nvSpPr>
          <p:spPr>
            <a:xfrm>
              <a:off x="1151746"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281723"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Spot HTML5</a:t>
            </a:r>
            <a:endParaRPr lang="en-US" dirty="0"/>
          </a:p>
        </p:txBody>
      </p:sp>
    </p:spTree>
    <p:extLst>
      <p:ext uri="{BB962C8B-B14F-4D97-AF65-F5344CB8AC3E}">
        <p14:creationId xmlns:p14="http://schemas.microsoft.com/office/powerpoint/2010/main" val="32514552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599094" cy="1477328"/>
          </a:xfrm>
          <a:prstGeom prst="rect">
            <a:avLst/>
          </a:prstGeom>
          <a:noFill/>
        </p:spPr>
        <p:txBody>
          <a:bodyPr wrap="none" lIns="0" tIns="0" rIns="0" bIns="0" rtlCol="0">
            <a:spAutoFit/>
          </a:bodyPr>
          <a:lstStyle/>
          <a:p>
            <a:r>
              <a:rPr lang="en-US" sz="1600" dirty="0" err="1">
                <a:solidFill>
                  <a:schemeClr val="accent5"/>
                </a:solidFill>
              </a:rPr>
              <a:t>WebSockets</a:t>
            </a:r>
            <a:r>
              <a:rPr lang="en-US" sz="1600" dirty="0">
                <a:solidFill>
                  <a:schemeClr val="accent5"/>
                </a:solidFill>
              </a:rPr>
              <a:t>	    </a:t>
            </a:r>
            <a:r>
              <a:rPr lang="en-US" sz="1600" dirty="0" err="1">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err="1">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3251479"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Video</a:t>
            </a: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a:solidFill>
                  <a:schemeClr val="accent4">
                    <a:lumMod val="75000"/>
                  </a:schemeClr>
                </a:solidFill>
              </a:rPr>
              <a:t>    </a:t>
            </a:r>
          </a:p>
          <a:p>
            <a:r>
              <a:rPr lang="en-US" sz="1600" dirty="0">
                <a:solidFill>
                  <a:schemeClr val="accent4">
                    <a:lumMod val="75000"/>
                  </a:schemeClr>
                </a:solidFill>
              </a:rPr>
              <a:t>   </a:t>
            </a:r>
          </a:p>
          <a:p>
            <a:r>
              <a:rPr lang="en-US" sz="1600" dirty="0">
                <a:solidFill>
                  <a:schemeClr val="accent4">
                    <a:lumMod val="75000"/>
                  </a:schemeClr>
                </a:solidFill>
              </a:rPr>
              <a:t>       Audio</a:t>
            </a: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4103995928"/>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761119"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2">
            <a:extLst>
              <a:ext uri="{28A0092B-C50C-407E-A947-70E740481C1C}">
                <a14:useLocalDpi xmlns:a14="http://schemas.microsoft.com/office/drawing/2010/main" val="0"/>
              </a:ext>
            </a:extLst>
          </a:blip>
          <a:srcRect l="-57292" r="-57292"/>
          <a:stretch>
            <a:fillRect/>
          </a:stretch>
        </p:blipFill>
        <p:spPr>
          <a:xfrm>
            <a:off x="1447800" y="114300"/>
            <a:ext cx="8839200" cy="5524500"/>
          </a:xfrm>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 Rounds With HTML5</a:t>
            </a:r>
            <a:endParaRPr lang="en-US" dirty="0"/>
          </a:p>
        </p:txBody>
      </p:sp>
      <p:pic>
        <p:nvPicPr>
          <p:cNvPr id="8" name="EveryThreadEver.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57400" y="1333500"/>
            <a:ext cx="5073650" cy="3771900"/>
          </a:xfrm>
        </p:spPr>
      </p:pic>
    </p:spTree>
    <p:extLst>
      <p:ext uri="{BB962C8B-B14F-4D97-AF65-F5344CB8AC3E}">
        <p14:creationId xmlns:p14="http://schemas.microsoft.com/office/powerpoint/2010/main" val="375032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smtClean="0">
              <a:solidFill>
                <a:schemeClr val="accent3"/>
              </a:solidFill>
            </a:endParaRPr>
          </a:p>
          <a:p>
            <a:pPr>
              <a:lnSpc>
                <a:spcPct val="150000"/>
              </a:lnSpc>
            </a:pPr>
            <a:r>
              <a:rPr lang="en-US" b="1" dirty="0" smtClean="0">
                <a:solidFill>
                  <a:schemeClr val="accent3"/>
                </a:solidFill>
              </a:rPr>
              <a:t>X			                  X</a:t>
            </a:r>
          </a:p>
        </p:txBody>
      </p:sp>
    </p:spTree>
    <p:extLst>
      <p:ext uri="{BB962C8B-B14F-4D97-AF65-F5344CB8AC3E}">
        <p14:creationId xmlns:p14="http://schemas.microsoft.com/office/powerpoint/2010/main" val="2428098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ALL CAPS</a:t>
            </a:r>
            <a:endParaRPr lang="en-US" dirty="0"/>
          </a:p>
        </p:txBody>
      </p:sp>
      <p:pic>
        <p:nvPicPr>
          <p:cNvPr id="6" name="Content Placeholder 5" descr="Capslock.jpg"/>
          <p:cNvPicPr>
            <a:picLocks noGrp="1" noChangeAspect="1"/>
          </p:cNvPicPr>
          <p:nvPr>
            <p:ph idx="1"/>
          </p:nvPr>
        </p:nvPicPr>
        <p:blipFill>
          <a:blip r:embed="rId2">
            <a:extLst>
              <a:ext uri="{28A0092B-C50C-407E-A947-70E740481C1C}">
                <a14:useLocalDpi xmlns:a14="http://schemas.microsoft.com/office/drawing/2010/main" val="0"/>
              </a:ext>
            </a:extLst>
          </a:blip>
          <a:srcRect l="-37273" r="-37273"/>
          <a:stretch>
            <a:fillRect/>
          </a:stretch>
        </p:blipFill>
        <p:spPr/>
      </p:pic>
    </p:spTree>
    <p:extLst>
      <p:ext uri="{BB962C8B-B14F-4D97-AF65-F5344CB8AC3E}">
        <p14:creationId xmlns:p14="http://schemas.microsoft.com/office/powerpoint/2010/main" val="1669380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t>HTML Techniques</a:t>
            </a:r>
          </a:p>
          <a:p>
            <a:endParaRPr lang="en-US" dirty="0"/>
          </a:p>
          <a:p>
            <a:r>
              <a:rPr lang="en-US" dirty="0" smtClean="0"/>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3933464198"/>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fontScale="85000" lnSpcReduction="20000"/>
          </a:bodyPr>
          <a:lstStyle/>
          <a:p>
            <a:r>
              <a:rPr lang="en-US" dirty="0" err="1" smtClean="0"/>
              <a:t>Shiv’r</a:t>
            </a:r>
            <a:r>
              <a:rPr lang="en-US" dirty="0" smtClean="0"/>
              <a:t> + Inspector</a:t>
            </a:r>
          </a:p>
          <a:p>
            <a:pPr lvl="1"/>
            <a:r>
              <a:rPr lang="en-US" dirty="0" smtClean="0"/>
              <a:t>Simple way to check feature support</a:t>
            </a:r>
          </a:p>
          <a:p>
            <a:pPr lvl="1"/>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rmAutofit/>
          </a:bodyPr>
          <a:lstStyle/>
          <a:p>
            <a:r>
              <a:rPr lang="en-US" dirty="0">
                <a:solidFill>
                  <a:schemeClr val="tx1">
                    <a:lumMod val="10000"/>
                  </a:schemeClr>
                </a:solidFill>
              </a:rPr>
              <a:t>.</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properties for browsers that</a:t>
            </a:r>
          </a:p>
          <a:p>
            <a:r>
              <a:rPr lang="en-US" dirty="0">
                <a:solidFill>
                  <a:schemeClr val="tx1">
                    <a:lumMod val="10000"/>
                  </a:schemeClr>
                </a:solidFill>
              </a:rPr>
              <a:t>     support multiple backgrounds */</a:t>
            </a:r>
          </a:p>
          <a:p>
            <a:r>
              <a:rPr lang="en-US" dirty="0">
                <a:solidFill>
                  <a:schemeClr val="tx1">
                    <a:lumMod val="10000"/>
                  </a:schemeClr>
                </a:solidFill>
              </a:rPr>
              <a:t>}</a:t>
            </a:r>
          </a:p>
          <a:p>
            <a:r>
              <a:rPr lang="en-US" dirty="0">
                <a:solidFill>
                  <a:schemeClr val="tx1">
                    <a:lumMod val="10000"/>
                  </a:schemeClr>
                </a:solidFill>
              </a:rPr>
              <a:t>.no-</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optional fallback properties</a:t>
            </a:r>
          </a:p>
          <a:p>
            <a:r>
              <a:rPr lang="en-US" dirty="0">
                <a:solidFill>
                  <a:schemeClr val="tx1">
                    <a:lumMod val="10000"/>
                  </a:schemeClr>
                </a:solidFill>
              </a:rPr>
              <a:t>     for browsers that don't */</a:t>
            </a:r>
          </a:p>
          <a:p>
            <a:r>
              <a:rPr lang="en-US" dirty="0">
                <a:solidFill>
                  <a:schemeClr val="tx1">
                    <a:lumMod val="10000"/>
                  </a:schemeClr>
                </a:solidFill>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34956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err="1"/>
              <a:t>Polyfilling</a:t>
            </a:r>
            <a:r>
              <a:rPr lang="en-US" dirty="0"/>
              <a:t> &amp; Older </a:t>
            </a:r>
            <a:r>
              <a:rPr lang="en-US" dirty="0" smtClean="0"/>
              <a:t>Browsers</a:t>
            </a:r>
          </a:p>
          <a:p>
            <a:endParaRPr lang="en-US" dirty="0"/>
          </a:p>
          <a:p>
            <a:r>
              <a:rPr lang="en-US" dirty="0"/>
              <a:t>with </a:t>
            </a:r>
            <a:r>
              <a:rPr lang="en-US" dirty="0" err="1"/>
              <a:t>Modernizr</a:t>
            </a:r>
            <a:endParaRPr lang="en-US" dirty="0"/>
          </a:p>
          <a:p>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70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lstStyle/>
          <a:p>
            <a:r>
              <a:rPr lang="en-US" dirty="0" smtClean="0">
                <a:solidFill>
                  <a:schemeClr val="tx1">
                    <a:lumMod val="10000"/>
                  </a:schemeClr>
                </a:solidFill>
              </a:rPr>
              <a:t>&lt;body&gt;</a:t>
            </a:r>
          </a:p>
          <a:p>
            <a:r>
              <a:rPr lang="en-US" dirty="0">
                <a:solidFill>
                  <a:schemeClr val="tx1">
                    <a:lumMod val="10000"/>
                  </a:schemeClr>
                </a:solidFill>
              </a:rPr>
              <a:t> </a:t>
            </a:r>
            <a:r>
              <a:rPr lang="en-US" dirty="0" smtClean="0">
                <a:solidFill>
                  <a:schemeClr val="tx1">
                    <a:lumMod val="10000"/>
                  </a:schemeClr>
                </a:solidFill>
              </a:rPr>
              <a:t>   &lt;div id=“header”&gt;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id=“content”&gt;</a:t>
            </a:r>
          </a:p>
          <a:p>
            <a:r>
              <a:rPr lang="en-US" dirty="0">
                <a:solidFill>
                  <a:schemeClr val="tx1">
                    <a:lumMod val="10000"/>
                  </a:schemeClr>
                </a:solidFill>
              </a:rPr>
              <a:t> </a:t>
            </a:r>
            <a:r>
              <a:rPr lang="en-US" dirty="0" smtClean="0">
                <a:solidFill>
                  <a:schemeClr val="tx1">
                    <a:lumMod val="10000"/>
                  </a:schemeClr>
                </a:solidFill>
              </a:rPr>
              <a:t>       &lt;div id=“</a:t>
            </a:r>
            <a:r>
              <a:rPr lang="en-US" dirty="0" err="1" smtClean="0">
                <a:solidFill>
                  <a:schemeClr val="tx1">
                    <a:lumMod val="10000"/>
                  </a:schemeClr>
                </a:solidFill>
              </a:rPr>
              <a:t>nav</a:t>
            </a:r>
            <a:r>
              <a:rPr lang="en-US" dirty="0" smtClean="0">
                <a:solidFill>
                  <a:schemeClr val="tx1">
                    <a:lumMod val="10000"/>
                  </a:schemeClr>
                </a:solidFill>
              </a:rPr>
              <a:t>”&gt;&lt;/div&gt;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id=“footer”&gt;</a:t>
            </a:r>
          </a:p>
          <a:p>
            <a:r>
              <a:rPr lang="en-US" dirty="0">
                <a:solidFill>
                  <a:schemeClr val="tx1">
                    <a:lumMod val="10000"/>
                  </a:schemeClr>
                </a:solidFill>
              </a:rPr>
              <a:t> </a:t>
            </a:r>
            <a:r>
              <a:rPr lang="en-US" dirty="0" smtClean="0">
                <a:solidFill>
                  <a:schemeClr val="tx1">
                    <a:lumMod val="10000"/>
                  </a:schemeClr>
                </a:solidFill>
              </a:rPr>
              <a:t>   &lt;/div&gt;</a:t>
            </a:r>
            <a:endParaRPr lang="en-US" dirty="0">
              <a:solidFill>
                <a:schemeClr val="tx1">
                  <a:lumMod val="10000"/>
                </a:schemeClr>
              </a:solidFill>
            </a:endParaRPr>
          </a:p>
          <a:p>
            <a:r>
              <a:rPr lang="en-US" dirty="0" smtClean="0">
                <a:solidFill>
                  <a:schemeClr val="tx1">
                    <a:lumMod val="10000"/>
                  </a:schemeClr>
                </a:solidFill>
              </a:rPr>
              <a:t>&lt;/body&gt;</a:t>
            </a:r>
            <a:endParaRPr lang="en-US"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51155" y="2476503"/>
            <a:ext cx="724419" cy="595249"/>
          </a:xfrm>
          <a:prstGeom prst="rect">
            <a:avLst/>
          </a:prstGeom>
          <a:noFill/>
        </p:spPr>
        <p:txBody>
          <a:bodyPr wrap="none" lIns="71332" tIns="35666" rIns="71332" bIns="35666" rtlCol="0">
            <a:spAutoFit/>
          </a:bodyPr>
          <a:lstStyle/>
          <a:p>
            <a:r>
              <a:rPr lang="en-US" sz="3400" b="1" dirty="0">
                <a:solidFill>
                  <a:schemeClr val="accent3">
                    <a:lumMod val="60000"/>
                    <a:lumOff val="40000"/>
                  </a:schemeClr>
                </a:solidFill>
              </a:rPr>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682663.jpg"/>
          <p:cNvPicPr>
            <a:picLocks noGrp="1" noChangeAspect="1"/>
          </p:cNvPicPr>
          <p:nvPr>
            <p:ph idx="1"/>
          </p:nvPr>
        </p:nvPicPr>
        <p:blipFill>
          <a:blip r:embed="rId2">
            <a:extLst>
              <a:ext uri="{28A0092B-C50C-407E-A947-70E740481C1C}">
                <a14:useLocalDpi xmlns:a14="http://schemas.microsoft.com/office/drawing/2010/main" val="0"/>
              </a:ext>
            </a:extLst>
          </a:blip>
          <a:srcRect l="-31818" r="-31818"/>
          <a:stretch>
            <a:fillRect/>
          </a:stretch>
        </p:blipFill>
        <p:spPr>
          <a:xfrm>
            <a:off x="-762000" y="419100"/>
            <a:ext cx="10889673" cy="4991100"/>
          </a:xfrm>
        </p:spPr>
      </p:pic>
    </p:spTree>
    <p:extLst>
      <p:ext uri="{BB962C8B-B14F-4D97-AF65-F5344CB8AC3E}">
        <p14:creationId xmlns:p14="http://schemas.microsoft.com/office/powerpoint/2010/main" val="4082463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
                                            <p:graphicEl>
                                              <a:dgm id="{DCBF54E5-FB89-4D00-A271-34ACFA44CA80}"/>
                                            </p:graphicEl>
                                          </p:spTgt>
                                        </p:tgtEl>
                                        <p:attrNameLst>
                                          <p:attrName>style.visibility</p:attrName>
                                        </p:attrNameLst>
                                      </p:cBhvr>
                                      <p:to>
                                        <p:strVal val="visible"/>
                                      </p:to>
                                    </p:set>
                                    <p:animEffect transition="in" filter="wipe(right)">
                                      <p:cBhvr>
                                        <p:cTn id="24" dur="500"/>
                                        <p:tgtEl>
                                          <p:spTgt spid="20">
                                            <p:graphicEl>
                                              <a:dgm id="{DCBF54E5-FB89-4D00-A271-34ACFA44CA80}"/>
                                            </p:graphic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0">
                                            <p:graphicEl>
                                              <a:dgm id="{AD9DAEF8-617B-48CB-BE2F-6161CE747CE9}"/>
                                            </p:graphicEl>
                                          </p:spTgt>
                                        </p:tgtEl>
                                        <p:attrNameLst>
                                          <p:attrName>style.visibility</p:attrName>
                                        </p:attrNameLst>
                                      </p:cBhvr>
                                      <p:to>
                                        <p:strVal val="visible"/>
                                      </p:to>
                                    </p:set>
                                    <p:animEffect transition="in" filter="wipe(right)">
                                      <p:cBhvr>
                                        <p:cTn id="28" dur="500"/>
                                        <p:tgtEl>
                                          <p:spTgt spid="20">
                                            <p:graphicEl>
                                              <a:dgm id="{AD9DAEF8-617B-48CB-BE2F-6161CE747CE9}"/>
                                            </p:graphicEl>
                                          </p:spTgt>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0">
                                            <p:graphicEl>
                                              <a:dgm id="{C0964071-32D2-463F-AF10-93A7F77210B1}"/>
                                            </p:graphicEl>
                                          </p:spTgt>
                                        </p:tgtEl>
                                        <p:attrNameLst>
                                          <p:attrName>style.visibility</p:attrName>
                                        </p:attrNameLst>
                                      </p:cBhvr>
                                      <p:to>
                                        <p:strVal val="visible"/>
                                      </p:to>
                                    </p:set>
                                    <p:animEffect transition="in" filter="wipe(right)">
                                      <p:cBhvr>
                                        <p:cTn id="32" dur="500"/>
                                        <p:tgtEl>
                                          <p:spTgt spid="20">
                                            <p:graphicEl>
                                              <a:dgm id="{C0964071-32D2-463F-AF10-93A7F77210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775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p:txBody>
          <a:bodyPr>
            <a:normAutofit/>
          </a:bodyPr>
          <a:lstStyle/>
          <a:p>
            <a:r>
              <a:rPr lang="en-US" sz="1600" dirty="0" err="1"/>
              <a:t>navigator.geolocation.getCurrentPosition</a:t>
            </a:r>
            <a:r>
              <a:rPr lang="en-US" sz="1600" dirty="0"/>
              <a:t>(callback);</a:t>
            </a:r>
          </a:p>
          <a:p>
            <a:endParaRPr lang="en-US" sz="1600" dirty="0"/>
          </a:p>
          <a:p>
            <a:r>
              <a:rPr lang="en-US" sz="1600" dirty="0"/>
              <a:t>function callback(position){</a:t>
            </a:r>
          </a:p>
          <a:p>
            <a:r>
              <a:rPr lang="en-US" sz="1600" dirty="0"/>
              <a:t>   </a:t>
            </a:r>
            <a:r>
              <a:rPr lang="en-US" sz="1600" dirty="0" err="1"/>
              <a:t>var</a:t>
            </a:r>
            <a:r>
              <a:rPr lang="en-US" sz="1600" dirty="0"/>
              <a:t> </a:t>
            </a:r>
            <a:r>
              <a:rPr lang="en-US" sz="1600" dirty="0" err="1"/>
              <a:t>lat</a:t>
            </a:r>
            <a:r>
              <a:rPr lang="en-US" sz="1600" dirty="0"/>
              <a:t> = </a:t>
            </a:r>
            <a:r>
              <a:rPr lang="en-US" sz="1600" dirty="0" err="1"/>
              <a:t>position.coords.latitude</a:t>
            </a:r>
            <a:r>
              <a:rPr lang="en-US" sz="1600" dirty="0"/>
              <a:t>;</a:t>
            </a:r>
          </a:p>
          <a:p>
            <a:r>
              <a:rPr lang="en-US" sz="1600" dirty="0"/>
              <a:t>   </a:t>
            </a:r>
            <a:r>
              <a:rPr lang="en-US" sz="1600" dirty="0" err="1"/>
              <a:t>var</a:t>
            </a:r>
            <a:r>
              <a:rPr lang="en-US" sz="1600" dirty="0"/>
              <a:t> </a:t>
            </a:r>
            <a:r>
              <a:rPr lang="en-US" sz="1600" dirty="0" err="1"/>
              <a:t>lng</a:t>
            </a:r>
            <a:r>
              <a:rPr lang="en-US" sz="1600" dirty="0"/>
              <a:t> = </a:t>
            </a:r>
            <a:r>
              <a:rPr lang="en-US" sz="1600" dirty="0" err="1"/>
              <a:t>position.coords.longitude</a:t>
            </a:r>
            <a:r>
              <a:rPr lang="en-US" sz="1600" dirty="0"/>
              <a:t>;</a:t>
            </a:r>
          </a:p>
          <a:p>
            <a:r>
              <a:rPr lang="en-US" sz="1600" dirty="0"/>
              <a:t>   </a:t>
            </a:r>
            <a:r>
              <a:rPr lang="en-US" sz="1600" dirty="0" err="1"/>
              <a:t>var</a:t>
            </a:r>
            <a:r>
              <a:rPr lang="en-US" sz="1600" dirty="0"/>
              <a:t> </a:t>
            </a:r>
            <a:r>
              <a:rPr lang="en-US" sz="1600" dirty="0" err="1"/>
              <a:t>acc</a:t>
            </a:r>
            <a:r>
              <a:rPr lang="en-US" sz="1600" dirty="0"/>
              <a:t> = </a:t>
            </a:r>
            <a:r>
              <a:rPr lang="en-US" sz="1600" dirty="0" err="1"/>
              <a:t>position.coords.accuracy</a:t>
            </a:r>
            <a:r>
              <a:rPr lang="en-US" sz="1600" dirty="0"/>
              <a:t>;</a:t>
            </a:r>
          </a:p>
          <a:p>
            <a:r>
              <a:rPr lang="en-US" sz="16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70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652592" y="3023054"/>
            <a:ext cx="1383604"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limit</a:t>
            </a: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2095500"/>
            <a:ext cx="8229600" cy="2540000"/>
          </a:xfrm>
        </p:spPr>
        <p:txBody>
          <a:bodyPr/>
          <a:lstStyle/>
          <a:p>
            <a:r>
              <a:rPr lang="en-US" dirty="0">
                <a:solidFill>
                  <a:schemeClr val="tx1">
                    <a:lumMod val="10000"/>
                  </a:schemeClr>
                </a:solidFill>
              </a:rPr>
              <a:t>&lt;form name="f"&gt;</a:t>
            </a:r>
          </a:p>
          <a:p>
            <a:r>
              <a:rPr lang="en-US" dirty="0">
                <a:solidFill>
                  <a:schemeClr val="tx1">
                    <a:lumMod val="10000"/>
                  </a:schemeClr>
                </a:solidFill>
              </a:rPr>
              <a:t>  &lt;input id="q" </a:t>
            </a:r>
            <a:r>
              <a:rPr lang="en-US" b="1" dirty="0">
                <a:solidFill>
                  <a:schemeClr val="tx1">
                    <a:lumMod val="10000"/>
                  </a:schemeClr>
                </a:solidFill>
              </a:rPr>
              <a:t>autofocus</a:t>
            </a:r>
            <a:r>
              <a:rPr lang="en-US" dirty="0" smtClean="0">
                <a:solidFill>
                  <a:schemeClr val="tx1">
                    <a:lumMod val="10000"/>
                  </a:schemeClr>
                </a:solidFill>
              </a:rPr>
              <a:t>&gt;</a:t>
            </a:r>
          </a:p>
          <a:p>
            <a:endParaRPr lang="en-US" dirty="0" smtClean="0">
              <a:solidFill>
                <a:schemeClr val="tx1">
                  <a:lumMod val="10000"/>
                </a:schemeClr>
              </a:solidFill>
            </a:endParaRPr>
          </a:p>
          <a:p>
            <a:r>
              <a:rPr lang="en-US" dirty="0">
                <a:solidFill>
                  <a:schemeClr val="tx1">
                    <a:lumMod val="10000"/>
                  </a:schemeClr>
                </a:solidFill>
              </a:rPr>
              <a:t> </a:t>
            </a:r>
            <a:r>
              <a:rPr lang="en-US" dirty="0" smtClean="0">
                <a:solidFill>
                  <a:schemeClr val="tx1">
                    <a:lumMod val="10000"/>
                  </a:schemeClr>
                </a:solidFill>
              </a:rPr>
              <a:t> &lt;!--Technique to support older browsers--&gt;</a:t>
            </a:r>
            <a:endParaRPr lang="en-US" dirty="0">
              <a:solidFill>
                <a:schemeClr val="tx1">
                  <a:lumMod val="10000"/>
                </a:schemeClr>
              </a:solidFill>
            </a:endParaRPr>
          </a:p>
          <a:p>
            <a:r>
              <a:rPr lang="en-US" dirty="0">
                <a:solidFill>
                  <a:schemeClr val="tx1">
                    <a:lumMod val="10000"/>
                  </a:schemeClr>
                </a:solidFill>
              </a:rPr>
              <a:t>  &lt;script&gt;</a:t>
            </a:r>
          </a:p>
          <a:p>
            <a:r>
              <a:rPr lang="en-US" dirty="0">
                <a:solidFill>
                  <a:schemeClr val="tx1">
                    <a:lumMod val="10000"/>
                  </a:schemeClr>
                </a:solidFill>
              </a:rPr>
              <a:t>    if (!("autofocus" in </a:t>
            </a:r>
            <a:r>
              <a:rPr lang="en-US" dirty="0" err="1">
                <a:solidFill>
                  <a:schemeClr val="tx1">
                    <a:lumMod val="10000"/>
                  </a:schemeClr>
                </a:solidFill>
              </a:rPr>
              <a:t>document.createElement</a:t>
            </a:r>
            <a:r>
              <a:rPr lang="en-US" dirty="0">
                <a:solidFill>
                  <a:schemeClr val="tx1">
                    <a:lumMod val="10000"/>
                  </a:schemeClr>
                </a:solidFill>
              </a:rPr>
              <a:t>("input"))) {</a:t>
            </a:r>
          </a:p>
          <a:p>
            <a:r>
              <a:rPr lang="en-US" dirty="0">
                <a:solidFill>
                  <a:schemeClr val="tx1">
                    <a:lumMod val="10000"/>
                  </a:schemeClr>
                </a:solidFill>
              </a:rPr>
              <a:t>      </a:t>
            </a:r>
            <a:r>
              <a:rPr lang="en-US" dirty="0" err="1">
                <a:solidFill>
                  <a:schemeClr val="tx1">
                    <a:lumMod val="10000"/>
                  </a:schemeClr>
                </a:solidFill>
              </a:rPr>
              <a:t>document.getElementById</a:t>
            </a:r>
            <a:r>
              <a:rPr lang="en-US" dirty="0">
                <a:solidFill>
                  <a:schemeClr val="tx1">
                    <a:lumMod val="10000"/>
                  </a:schemeClr>
                </a:solidFill>
              </a:rPr>
              <a:t>("q").focus();</a:t>
            </a:r>
          </a:p>
          <a:p>
            <a:r>
              <a:rPr lang="en-US" dirty="0">
                <a:solidFill>
                  <a:schemeClr val="tx1">
                    <a:lumMod val="10000"/>
                  </a:schemeClr>
                </a:solidFill>
              </a:rPr>
              <a:t>    }</a:t>
            </a:r>
          </a:p>
          <a:p>
            <a:r>
              <a:rPr lang="en-US" dirty="0">
                <a:solidFill>
                  <a:schemeClr val="tx1">
                    <a:lumMod val="10000"/>
                  </a:schemeClr>
                </a:solidFill>
              </a:rPr>
              <a:t>  &lt;/script&gt;</a:t>
            </a:r>
          </a:p>
          <a:p>
            <a:r>
              <a:rPr lang="en-US" dirty="0">
                <a:solidFill>
                  <a:schemeClr val="tx1">
                    <a:lumMod val="10000"/>
                  </a:schemeClr>
                </a:solidFill>
              </a:rPr>
              <a:t>  &lt;input type="submit" value="Go"&gt;</a:t>
            </a:r>
          </a:p>
          <a:p>
            <a:r>
              <a:rPr lang="en-US"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77500" lnSpcReduction="2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CSS3 </a:t>
            </a:r>
            <a:r>
              <a:rPr lang="en-US" dirty="0" smtClean="0"/>
              <a:t>Techniques</a:t>
            </a:r>
          </a:p>
          <a:p>
            <a:endParaRPr lang="en-US" dirty="0"/>
          </a:p>
          <a:p>
            <a:r>
              <a:rPr lang="en-US" dirty="0" smtClean="0"/>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70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4" y="2730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37429" y="2699703"/>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77" y="3900144"/>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1841500"/>
          </a:xfrm>
        </p:spPr>
        <p:txBody>
          <a:bodyPr/>
          <a:lstStyle/>
          <a:p>
            <a:r>
              <a:rPr lang="en-US" dirty="0">
                <a:solidFill>
                  <a:schemeClr val="tx1">
                    <a:lumMod val="10000"/>
                  </a:schemeClr>
                </a:solidFill>
              </a:rPr>
              <a:t>@font-face { </a:t>
            </a:r>
          </a:p>
          <a:p>
            <a:r>
              <a:rPr lang="en-US" dirty="0">
                <a:solidFill>
                  <a:schemeClr val="tx1">
                    <a:lumMod val="10000"/>
                  </a:schemeClr>
                </a:solidFill>
              </a:rPr>
              <a:t>	font-family: Delicious; </a:t>
            </a:r>
          </a:p>
          <a:p>
            <a:r>
              <a:rPr lang="en-US" dirty="0">
                <a:solidFill>
                  <a:schemeClr val="tx1">
                    <a:lumMod val="10000"/>
                  </a:schemeClr>
                </a:solidFill>
              </a:rPr>
              <a:t>	</a:t>
            </a:r>
            <a:r>
              <a:rPr lang="en-US" dirty="0" err="1">
                <a:solidFill>
                  <a:schemeClr val="tx1">
                    <a:lumMod val="10000"/>
                  </a:schemeClr>
                </a:solidFill>
              </a:rPr>
              <a:t>src</a:t>
            </a:r>
            <a:r>
              <a:rPr lang="en-US" dirty="0">
                <a:solidFill>
                  <a:schemeClr val="tx1">
                    <a:lumMod val="10000"/>
                  </a:schemeClr>
                </a:solidFill>
              </a:rPr>
              <a:t>: </a:t>
            </a:r>
            <a:r>
              <a:rPr lang="en-US" dirty="0" err="1">
                <a:solidFill>
                  <a:schemeClr val="tx1">
                    <a:lumMod val="10000"/>
                  </a:schemeClr>
                </a:solidFill>
              </a:rPr>
              <a:t>url</a:t>
            </a:r>
            <a:r>
              <a:rPr lang="en-US" dirty="0">
                <a:solidFill>
                  <a:schemeClr val="tx1">
                    <a:lumMod val="10000"/>
                  </a:schemeClr>
                </a:solidFill>
              </a:rPr>
              <a:t>('Delicious-Roman.otf') format(“</a:t>
            </a:r>
            <a:r>
              <a:rPr lang="en-US" dirty="0" err="1">
                <a:solidFill>
                  <a:schemeClr val="tx1">
                    <a:lumMod val="10000"/>
                  </a:schemeClr>
                </a:solidFill>
              </a:rPr>
              <a:t>opentype</a:t>
            </a:r>
            <a:r>
              <a:rPr lang="en-US" dirty="0">
                <a:solidFill>
                  <a:schemeClr val="tx1">
                    <a:lumMod val="10000"/>
                  </a:schemeClr>
                </a:solidFill>
              </a:rPr>
              <a:t>”); </a:t>
            </a:r>
          </a:p>
          <a:p>
            <a:r>
              <a:rPr lang="en-US" dirty="0">
                <a:solidFill>
                  <a:schemeClr val="tx1">
                    <a:lumMod val="10000"/>
                  </a:schemeClr>
                </a:solidFill>
              </a:rPr>
              <a:t>} </a:t>
            </a:r>
          </a:p>
          <a:p>
            <a:endParaRPr lang="en-US" dirty="0">
              <a:solidFill>
                <a:schemeClr val="tx1">
                  <a:lumMod val="10000"/>
                </a:schemeClr>
              </a:solidFill>
            </a:endParaRPr>
          </a:p>
          <a:p>
            <a:r>
              <a:rPr lang="en-US" dirty="0">
                <a:solidFill>
                  <a:schemeClr val="tx1">
                    <a:lumMod val="10000"/>
                  </a:schemeClr>
                </a:solidFill>
              </a:rPr>
              <a:t>//Usage</a:t>
            </a:r>
          </a:p>
          <a:p>
            <a:r>
              <a:rPr lang="en-US" dirty="0">
                <a:solidFill>
                  <a:schemeClr val="tx1">
                    <a:lumMod val="10000"/>
                  </a:schemeClr>
                </a:solidFill>
              </a:rPr>
              <a:t>h3 { font-family: Delicious, sans-serif; </a:t>
            </a:r>
            <a:r>
              <a:rPr lang="en-US" dirty="0" smtClean="0">
                <a:solidFill>
                  <a:schemeClr val="tx1">
                    <a:lumMod val="10000"/>
                  </a:schemeClr>
                </a:solidFill>
              </a:rPr>
              <a:t>}</a:t>
            </a:r>
            <a:endParaRPr lang="en-US"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200" dirty="0" smtClean="0"/>
              <a:t>Burke Holland</a:t>
            </a:r>
          </a:p>
          <a:p>
            <a:r>
              <a:rPr lang="en-US" dirty="0" smtClean="0"/>
              <a:t>Web Developer</a:t>
            </a:r>
          </a:p>
          <a:p>
            <a:r>
              <a:rPr lang="en-US" dirty="0" smtClean="0"/>
              <a:t>Nashville, TN (</a:t>
            </a:r>
            <a:r>
              <a:rPr lang="en-US" dirty="0" err="1" smtClean="0"/>
              <a:t>Nashvegas</a:t>
            </a:r>
            <a:r>
              <a:rPr lang="en-US" dirty="0" smtClean="0"/>
              <a:t>)</a:t>
            </a:r>
          </a:p>
          <a:p>
            <a:r>
              <a:rPr lang="en-US" dirty="0" smtClean="0"/>
              <a:t>3 Children</a:t>
            </a:r>
          </a:p>
          <a:p>
            <a:r>
              <a:rPr lang="en-US" dirty="0" smtClean="0"/>
              <a:t>1 Wife</a:t>
            </a:r>
          </a:p>
          <a:p>
            <a:endParaRPr lang="en-US" dirty="0" smtClean="0"/>
          </a:p>
          <a:p>
            <a:endParaRPr lang="en-US" dirty="0" smtClean="0"/>
          </a:p>
          <a:p>
            <a:endParaRPr lang="en-US" dirty="0" smtClean="0"/>
          </a:p>
          <a:p>
            <a:endParaRPr lang="en-US" dirty="0"/>
          </a:p>
          <a:p>
            <a:endParaRPr lang="en-US" dirty="0" smtClean="0"/>
          </a:p>
          <a:p>
            <a:endParaRPr lang="en-US" dirty="0" smtClean="0"/>
          </a:p>
          <a:p>
            <a:r>
              <a:rPr lang="en-US" dirty="0" smtClean="0"/>
              <a:t>Unhealthy Relationship With </a:t>
            </a:r>
            <a:r>
              <a:rPr lang="en-US" dirty="0" err="1" smtClean="0"/>
              <a:t>Instagram</a:t>
            </a:r>
            <a:endParaRPr lang="en-US" dirty="0" smtClean="0"/>
          </a:p>
          <a:p>
            <a:r>
              <a:rPr lang="en-US" dirty="0" smtClean="0"/>
              <a:t>Once updated 5K employees’ last name to “Holland”</a:t>
            </a:r>
          </a:p>
        </p:txBody>
      </p:sp>
      <p:pic>
        <p:nvPicPr>
          <p:cNvPr id="4" name="Picture 3" descr="BurkeHolla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66700"/>
            <a:ext cx="1460500" cy="1460500"/>
          </a:xfrm>
          <a:prstGeom prst="rect">
            <a:avLst/>
          </a:prstGeom>
        </p:spPr>
      </p:pic>
      <p:pic>
        <p:nvPicPr>
          <p:cNvPr id="5" name="Picture 4" descr="f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933700"/>
            <a:ext cx="5511800" cy="1409700"/>
          </a:xfrm>
          <a:prstGeom prst="rect">
            <a:avLst/>
          </a:prstGeom>
        </p:spPr>
      </p:pic>
    </p:spTree>
    <p:extLst>
      <p:ext uri="{BB962C8B-B14F-4D97-AF65-F5344CB8AC3E}">
        <p14:creationId xmlns:p14="http://schemas.microsoft.com/office/powerpoint/2010/main" val="3679188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p:cTn id="61"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3" dur="500"/>
                                        <p:tgtEl>
                                          <p:spTgt spid="3">
                                            <p:txEl>
                                              <p:pRg st="11" end="1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12" end="12"/>
                                            </p:txEl>
                                          </p:spTgt>
                                        </p:tgtEl>
                                        <p:attrNameLst>
                                          <p:attrName>style.visibility</p:attrName>
                                        </p:attrNameLst>
                                      </p:cBhvr>
                                      <p:to>
                                        <p:strVal val="visible"/>
                                      </p:to>
                                    </p:set>
                                    <p:anim calcmode="lin" valueType="num">
                                      <p:cBhvr>
                                        <p:cTn id="68"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85000" lnSpcReduction="20000"/>
          </a:bodyPr>
          <a:lstStyle/>
          <a:p>
            <a:r>
              <a:rPr lang="en-US" dirty="0" smtClean="0"/>
              <a:t>Solve the licensing problem</a:t>
            </a:r>
          </a:p>
          <a:p>
            <a:r>
              <a:rPr lang="en-US" dirty="0" smtClean="0"/>
              <a:t>Host the WOFF/TTF/OTF font files </a:t>
            </a:r>
          </a:p>
          <a:p>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3"/>
              </a:rPr>
              <a:t>http://www.fontsquirrel.com/</a:t>
            </a:r>
            <a:endParaRPr lang="en-US" sz="2800" dirty="0">
              <a:hlinkClick r:id="rId4"/>
            </a:endParaRPr>
          </a:p>
          <a:p>
            <a:pPr algn="ctr"/>
            <a:r>
              <a:rPr lang="en-US" sz="2800" dirty="0">
                <a:hlinkClick r:id="rId5"/>
              </a:rPr>
              <a:t>http://webfonts.fonts.com</a:t>
            </a:r>
            <a:endParaRPr lang="en-US" sz="2800" dirty="0"/>
          </a:p>
          <a:p>
            <a:pPr algn="ctr"/>
            <a:r>
              <a:rPr lang="en-US" sz="2800" dirty="0">
                <a:hlinkClick r:id="rId6"/>
              </a:rPr>
              <a:t>http://typekit.com/libraries</a:t>
            </a:r>
            <a:endParaRPr lang="en-US" sz="2800" dirty="0"/>
          </a:p>
          <a:p>
            <a:pPr algn="ctr"/>
            <a:r>
              <a:rPr lang="en-US" sz="2800" dirty="0">
                <a:hlinkClick r:id="rId4"/>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838200" y="2286002"/>
            <a:ext cx="7848600" cy="2238375"/>
          </a:xfrm>
        </p:spPr>
        <p:txBody>
          <a:bodyPr>
            <a:normAutofit fontScale="925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159292"/>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a:t>
            </a:r>
            <a:r>
              <a:rPr lang="en-US" dirty="0" err="1" smtClean="0"/>
              <a:t>shived</a:t>
            </a:r>
            <a:r>
              <a:rPr lang="en-US" dirty="0" smtClean="0"/>
              <a:t>”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349500"/>
          </a:xfrm>
        </p:spPr>
        <p:txBody>
          <a:bodyPr>
            <a:normAutofit/>
          </a:bodyPr>
          <a:lstStyle/>
          <a:p>
            <a:r>
              <a:rPr lang="en-US" sz="1200" dirty="0">
                <a:solidFill>
                  <a:schemeClr val="tx1">
                    <a:lumMod val="10000"/>
                  </a:schemeClr>
                </a:solidFill>
              </a:rPr>
              <a:t>/*These two rules do the same thing*/</a:t>
            </a:r>
          </a:p>
          <a:p>
            <a:r>
              <a:rPr lang="en-US" sz="1200" dirty="0">
                <a:solidFill>
                  <a:schemeClr val="tx1">
                    <a:lumMod val="10000"/>
                  </a:schemeClr>
                </a:solidFill>
              </a:rPr>
              <a:t>@media all and </a:t>
            </a:r>
            <a:r>
              <a:rPr lang="en-US" sz="1200" b="1" dirty="0">
                <a:solidFill>
                  <a:schemeClr val="tx1">
                    <a:lumMod val="10000"/>
                  </a:schemeClr>
                </a:solidFill>
              </a:rPr>
              <a:t>(min-width:500px) </a:t>
            </a:r>
            <a:r>
              <a:rPr lang="en-US" sz="1200" dirty="0">
                <a:solidFill>
                  <a:schemeClr val="tx1">
                    <a:lumMod val="10000"/>
                  </a:schemeClr>
                </a:solidFill>
              </a:rPr>
              <a:t>{ … } </a:t>
            </a:r>
          </a:p>
          <a:p>
            <a:r>
              <a:rPr lang="en-US" sz="1200" dirty="0">
                <a:solidFill>
                  <a:schemeClr val="tx1">
                    <a:lumMod val="10000"/>
                  </a:schemeClr>
                </a:solidFill>
              </a:rPr>
              <a:t>@media </a:t>
            </a:r>
            <a:r>
              <a:rPr lang="en-US" sz="1200" b="1" dirty="0">
                <a:solidFill>
                  <a:schemeClr val="tx1">
                    <a:lumMod val="10000"/>
                  </a:schemeClr>
                </a:solidFill>
              </a:rPr>
              <a:t>(min-width:500px) </a:t>
            </a:r>
            <a:r>
              <a:rPr lang="en-US" sz="1200" dirty="0">
                <a:solidFill>
                  <a:schemeClr val="tx1">
                    <a:lumMod val="10000"/>
                  </a:schemeClr>
                </a:solidFill>
              </a:rPr>
              <a:t>{ … }</a:t>
            </a:r>
          </a:p>
          <a:p>
            <a:endParaRPr lang="en-US" sz="1200" dirty="0">
              <a:solidFill>
                <a:schemeClr val="tx1">
                  <a:lumMod val="10000"/>
                </a:schemeClr>
              </a:solidFill>
            </a:endParaRPr>
          </a:p>
          <a:p>
            <a:r>
              <a:rPr lang="en-US" sz="1200" dirty="0">
                <a:solidFill>
                  <a:schemeClr val="tx1">
                    <a:lumMod val="10000"/>
                  </a:schemeClr>
                </a:solidFill>
              </a:rPr>
              <a:t>/*Multiple conditions*/</a:t>
            </a:r>
          </a:p>
          <a:p>
            <a:r>
              <a:rPr lang="en-US" sz="1200" dirty="0">
                <a:solidFill>
                  <a:schemeClr val="tx1">
                    <a:lumMod val="10000"/>
                  </a:schemeClr>
                </a:solidFill>
              </a:rPr>
              <a:t>@media </a:t>
            </a:r>
            <a:r>
              <a:rPr lang="en-US" sz="1200" b="1" dirty="0">
                <a:solidFill>
                  <a:schemeClr val="tx1">
                    <a:lumMod val="10000"/>
                  </a:schemeClr>
                </a:solidFill>
              </a:rPr>
              <a:t>screen and (min-width: 600px) and (max-width: 900px) </a:t>
            </a:r>
            <a:r>
              <a:rPr lang="en-US" sz="1200" dirty="0">
                <a:solidFill>
                  <a:schemeClr val="tx1">
                    <a:lumMod val="10000"/>
                  </a:schemeClr>
                </a:solidFill>
              </a:rPr>
              <a:t>{</a:t>
            </a:r>
          </a:p>
          <a:p>
            <a:r>
              <a:rPr lang="en-US" sz="1200" dirty="0">
                <a:solidFill>
                  <a:schemeClr val="tx1">
                    <a:lumMod val="10000"/>
                  </a:schemeClr>
                </a:solidFill>
              </a:rPr>
              <a:t>  .class {</a:t>
            </a:r>
          </a:p>
          <a:p>
            <a:r>
              <a:rPr lang="en-US" sz="1200" dirty="0">
                <a:solidFill>
                  <a:schemeClr val="tx1">
                    <a:lumMod val="10000"/>
                  </a:schemeClr>
                </a:solidFill>
              </a:rPr>
              <a:t>    background: #333;</a:t>
            </a:r>
          </a:p>
          <a:p>
            <a:r>
              <a:rPr lang="en-US" sz="1200" dirty="0">
                <a:solidFill>
                  <a:schemeClr val="tx1">
                    <a:lumMod val="10000"/>
                  </a:schemeClr>
                </a:solidFill>
              </a:rPr>
              <a:t>  }</a:t>
            </a:r>
          </a:p>
          <a:p>
            <a:r>
              <a:rPr lang="en-US" sz="12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1982862253"/>
              </p:ext>
            </p:extLst>
          </p:nvPr>
        </p:nvGraphicFramePr>
        <p:xfrm>
          <a:off x="457200" y="723902"/>
          <a:ext cx="7581900" cy="5029200"/>
        </p:xfrm>
        <a:graphic>
          <a:graphicData uri="http://schemas.openxmlformats.org/drawingml/2006/table">
            <a:tbl>
              <a:tblPr firstRow="1" bandRow="1">
                <a:tableStyleId>{5C22544A-7EE6-4342-B048-85BDC9FD1C3A}</a:tableStyleId>
              </a:tblPr>
              <a:tblGrid>
                <a:gridCol w="1895475"/>
                <a:gridCol w="1895475"/>
                <a:gridCol w="1895475"/>
                <a:gridCol w="1895475"/>
              </a:tblGrid>
              <a:tr h="650240">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(ie9)</a:t>
                      </a:r>
                      <a:endParaRPr lang="en-CA" sz="1800" dirty="0">
                        <a:latin typeface="Segoe UI" pitchFamily="34" charset="0"/>
                        <a:ea typeface="Segoe UI" pitchFamily="34" charset="0"/>
                        <a:cs typeface="Segoe UI" pitchFamily="34" charset="0"/>
                      </a:endParaRPr>
                    </a:p>
                  </a:txBody>
                  <a:tcPr/>
                </a:tc>
              </a:tr>
              <a:tr h="304800">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304800">
                <a:tc>
                  <a:txBody>
                    <a:bodyPr/>
                    <a:lstStyle/>
                    <a:p>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70840">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err="1" smtClean="0"/>
                        <a:t>WebSQL</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370840">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533400">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533400">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CA" sz="1800" dirty="0">
                        <a:latin typeface="Segoe UI" pitchFamily="34" charset="0"/>
                        <a:ea typeface="Segoe UI" pitchFamily="34" charset="0"/>
                        <a:cs typeface="Segoe UI" pitchFamily="34" charset="0"/>
                      </a:endParaRPr>
                    </a:p>
                  </a:txBody>
                  <a:tcPr/>
                </a:tc>
                <a:tc>
                  <a:txBody>
                    <a:bodyPr/>
                    <a:lstStyle/>
                    <a:p>
                      <a:pPr algn="ctr"/>
                      <a:endParaRPr lang="en-US" sz="1800" dirty="0"/>
                    </a:p>
                  </a:txBody>
                  <a:tcPr/>
                </a:tc>
              </a:tr>
            </a:tbl>
          </a:graphicData>
        </a:graphic>
      </p:graphicFrame>
    </p:spTree>
    <p:extLst>
      <p:ext uri="{BB962C8B-B14F-4D97-AF65-F5344CB8AC3E}">
        <p14:creationId xmlns:p14="http://schemas.microsoft.com/office/powerpoint/2010/main" val="171612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1807675"/>
            <a:ext cx="7026250" cy="1795577"/>
          </a:xfrm>
          <a:prstGeom prst="rect">
            <a:avLst/>
          </a:prstGeom>
          <a:noFill/>
        </p:spPr>
        <p:txBody>
          <a:bodyPr wrap="square" lIns="71332" tIns="35666" rIns="71332" bIns="35666" rtlCol="0">
            <a:spAutoFit/>
          </a:bodyPr>
          <a:lstStyle/>
          <a:p>
            <a:r>
              <a:rPr lang="en-US" sz="5600" dirty="0"/>
              <a:t>which </a:t>
            </a:r>
            <a:r>
              <a:rPr lang="en-US" sz="5600" dirty="0">
                <a:solidFill>
                  <a:srgbClr val="FF9933"/>
                </a:solidFill>
              </a:rPr>
              <a:t>HTML5</a:t>
            </a:r>
            <a:r>
              <a:rPr lang="en-US" sz="5600" dirty="0"/>
              <a:t>/</a:t>
            </a:r>
            <a:r>
              <a:rPr lang="en-US" sz="5600" dirty="0">
                <a:solidFill>
                  <a:schemeClr val="accent1">
                    <a:lumMod val="40000"/>
                    <a:lumOff val="60000"/>
                  </a:schemeClr>
                </a:solidFill>
              </a:rPr>
              <a:t>CSS3</a:t>
            </a:r>
            <a:r>
              <a:rPr lang="en-US" sz="5600" dirty="0"/>
              <a:t> technique will you try?</a:t>
            </a:r>
          </a:p>
        </p:txBody>
      </p:sp>
    </p:spTree>
    <p:extLst>
      <p:ext uri="{BB962C8B-B14F-4D97-AF65-F5344CB8AC3E}">
        <p14:creationId xmlns:p14="http://schemas.microsoft.com/office/powerpoint/2010/main" val="8298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mtClean="0"/>
              <a:t>resources</a:t>
            </a:r>
            <a:endParaRPr lang="en-CA" dirty="0"/>
          </a:p>
        </p:txBody>
      </p:sp>
      <p:sp>
        <p:nvSpPr>
          <p:cNvPr id="4" name="Content Placeholder 3"/>
          <p:cNvSpPr>
            <a:spLocks noGrp="1"/>
          </p:cNvSpPr>
          <p:nvPr>
            <p:ph idx="1"/>
          </p:nvPr>
        </p:nvSpPr>
        <p:spPr/>
        <p:txBody>
          <a:bodyPr>
            <a:normAutofit fontScale="92500" lnSpcReduction="10000"/>
          </a:bodyPr>
          <a:lstStyle/>
          <a:p>
            <a:r>
              <a:rPr lang="en-CA" dirty="0" smtClean="0"/>
              <a:t>HTML5 Doctor – A </a:t>
            </a:r>
            <a:r>
              <a:rPr lang="en-CA" dirty="0"/>
              <a:t>great resource for learning HTML5.</a:t>
            </a:r>
            <a:br>
              <a:rPr lang="en-CA" dirty="0"/>
            </a:br>
            <a:r>
              <a:rPr lang="en-CA" dirty="0" smtClean="0">
                <a:hlinkClick r:id="rId2"/>
              </a:rPr>
              <a:t>http://bit.lypLzbFf</a:t>
            </a:r>
            <a:endParaRPr lang="en-CA" dirty="0" smtClean="0"/>
          </a:p>
          <a:p>
            <a:r>
              <a:rPr lang="en-US" dirty="0"/>
              <a:t>HTML 5 Cheat Sheet – A great quick guide to HTML 5 as a printable </a:t>
            </a:r>
            <a:r>
              <a:rPr lang="en-US" dirty="0" smtClean="0"/>
              <a:t>PDF.</a:t>
            </a:r>
            <a:r>
              <a:rPr lang="en-CA" dirty="0" smtClean="0"/>
              <a:t> </a:t>
            </a:r>
            <a:br>
              <a:rPr lang="en-CA" dirty="0" smtClean="0"/>
            </a:br>
            <a:r>
              <a:rPr lang="en-CA" dirty="0" smtClean="0">
                <a:hlinkClick r:id="rId3"/>
              </a:rPr>
              <a:t>bit.ly/o1CIDE</a:t>
            </a:r>
            <a:endParaRPr lang="en-CA" dirty="0" smtClean="0"/>
          </a:p>
          <a:p>
            <a:r>
              <a:rPr lang="en-CA" dirty="0" smtClean="0"/>
              <a:t>HTML5 Demos – A </a:t>
            </a:r>
            <a:r>
              <a:rPr lang="en-CA" dirty="0"/>
              <a:t>great selection of HTML5 Demos.</a:t>
            </a:r>
            <a:br>
              <a:rPr lang="en-CA" dirty="0"/>
            </a:br>
            <a:r>
              <a:rPr lang="en-CA" dirty="0" smtClean="0">
                <a:hlinkClick r:id="rId4"/>
              </a:rPr>
              <a:t>bit.ly/</a:t>
            </a:r>
            <a:r>
              <a:rPr lang="en-CA" dirty="0" err="1" smtClean="0">
                <a:hlinkClick r:id="rId4"/>
              </a:rPr>
              <a:t>pwWCoJ</a:t>
            </a:r>
            <a:endParaRPr lang="en-CA" dirty="0" smtClean="0"/>
          </a:p>
          <a:p>
            <a:r>
              <a:rPr lang="en-CA" dirty="0" smtClean="0"/>
              <a:t>HTML5 Rocks – </a:t>
            </a:r>
            <a:r>
              <a:rPr lang="en-CA" dirty="0"/>
              <a:t>Various samples and demo code.</a:t>
            </a:r>
            <a:br>
              <a:rPr lang="en-CA" dirty="0"/>
            </a:br>
            <a:r>
              <a:rPr lang="en-CA" dirty="0" smtClean="0">
                <a:hlinkClick r:id="rId5"/>
              </a:rPr>
              <a:t>bit.ly/</a:t>
            </a:r>
            <a:r>
              <a:rPr lang="en-CA" dirty="0" err="1" smtClean="0">
                <a:hlinkClick r:id="rId5"/>
              </a:rPr>
              <a:t>obtwLz</a:t>
            </a:r>
            <a:endParaRPr lang="en-CA" dirty="0" smtClean="0"/>
          </a:p>
          <a:p>
            <a:endParaRPr lang="en-CA" dirty="0" smtClean="0"/>
          </a:p>
        </p:txBody>
      </p:sp>
      <p:pic>
        <p:nvPicPr>
          <p:cNvPr id="5" name="Picture 4" descr="Demo Reverse.png"/>
          <p:cNvPicPr>
            <a:picLocks noChangeAspect="1"/>
          </p:cNvPicPr>
          <p:nvPr/>
        </p:nvPicPr>
        <p:blipFill>
          <a:blip r:embed="rId6" cstate="print"/>
          <a:stretch>
            <a:fillRect/>
          </a:stretch>
        </p:blipFill>
        <p:spPr>
          <a:xfrm>
            <a:off x="7943792" y="260839"/>
            <a:ext cx="857308" cy="763200"/>
          </a:xfrm>
          <a:prstGeom prst="rect">
            <a:avLst/>
          </a:prstGeom>
          <a:noFill/>
          <a:ln>
            <a:noFill/>
          </a:ln>
        </p:spPr>
      </p:pic>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Brandon </a:t>
            </a:r>
            <a:r>
              <a:rPr lang="en-US" sz="2400" dirty="0" err="1" smtClean="0"/>
              <a:t>Satrom</a:t>
            </a:r>
            <a:endParaRPr lang="en-US" sz="2400" dirty="0" smtClean="0"/>
          </a:p>
          <a:p>
            <a:r>
              <a:rPr lang="en-US" sz="2400" dirty="0" smtClean="0"/>
              <a:t>Austin, TX (aka, TBFCOTP)</a:t>
            </a:r>
          </a:p>
          <a:p>
            <a:r>
              <a:rPr lang="en-US" sz="2400" dirty="0" smtClean="0"/>
              <a:t>2 </a:t>
            </a:r>
            <a:r>
              <a:rPr lang="en-US" sz="2400" dirty="0" smtClean="0"/>
              <a:t>Children</a:t>
            </a:r>
          </a:p>
          <a:p>
            <a:r>
              <a:rPr lang="en-US" sz="2400" dirty="0" smtClean="0"/>
              <a:t>3 Wives</a:t>
            </a:r>
          </a:p>
          <a:p>
            <a:r>
              <a:rPr lang="en-US" sz="2400" dirty="0" smtClean="0"/>
              <a:t>Product Manager, Kendo UI</a:t>
            </a:r>
          </a:p>
          <a:p>
            <a:r>
              <a:rPr lang="en-US" sz="2400" dirty="0" smtClean="0"/>
              <a:t>Once considered Windows</a:t>
            </a:r>
          </a:p>
          <a:p>
            <a:pPr marL="0" indent="0">
              <a:buNone/>
            </a:pPr>
            <a:r>
              <a:rPr lang="en-US" sz="2400" dirty="0"/>
              <a:t>	</a:t>
            </a:r>
            <a:r>
              <a:rPr lang="en-US" sz="2400" dirty="0" smtClean="0"/>
              <a:t>Workflow Foundation “fun”</a:t>
            </a:r>
          </a:p>
          <a:p>
            <a:endParaRPr lang="en-US" sz="2400" dirty="0" smtClean="0"/>
          </a:p>
        </p:txBody>
      </p:sp>
      <p:pic>
        <p:nvPicPr>
          <p:cNvPr id="4" name="Picture 3" descr="brand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14300"/>
            <a:ext cx="1312356" cy="1968534"/>
          </a:xfrm>
          <a:prstGeom prst="rect">
            <a:avLst/>
          </a:prstGeom>
        </p:spPr>
      </p:pic>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705100"/>
            <a:ext cx="4038600" cy="267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35828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77288407"/>
              </p:ext>
            </p:extLst>
          </p:nvPr>
        </p:nvGraphicFramePr>
        <p:xfrm>
          <a:off x="457200" y="1333500"/>
          <a:ext cx="8229600" cy="377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p:txBody>
          <a:bodyPr/>
          <a:lstStyle/>
          <a:p>
            <a:r>
              <a:rPr lang="en-US" dirty="0" smtClean="0"/>
              <a:t>Learn a TON about HTML5</a:t>
            </a:r>
          </a:p>
          <a:p>
            <a:r>
              <a:rPr lang="en-US" dirty="0" smtClean="0"/>
              <a:t>Leave With Confidence</a:t>
            </a:r>
          </a:p>
          <a:p>
            <a:r>
              <a:rPr lang="en-US" dirty="0" smtClean="0"/>
              <a:t>Sound Smart In Conversations</a:t>
            </a:r>
          </a:p>
          <a:p>
            <a:r>
              <a:rPr lang="en-US" dirty="0" smtClean="0"/>
              <a:t>Follow Me On Twitter @</a:t>
            </a:r>
            <a:r>
              <a:rPr lang="en-US" dirty="0" err="1" smtClean="0"/>
              <a:t>burkeholland</a:t>
            </a:r>
            <a:endParaRPr lang="en-US" dirty="0" smtClean="0"/>
          </a:p>
          <a:p>
            <a:r>
              <a:rPr lang="en-US" dirty="0" smtClean="0"/>
              <a:t>Follow Brandon On Twitter @</a:t>
            </a:r>
            <a:r>
              <a:rPr lang="en-US" dirty="0" err="1" smtClean="0"/>
              <a:t>burkeholland</a:t>
            </a:r>
            <a:endParaRPr lang="en-US" dirty="0" smtClean="0"/>
          </a:p>
          <a:p>
            <a:r>
              <a:rPr lang="en-US" dirty="0" smtClean="0"/>
              <a:t>Try Kendo UI! </a:t>
            </a:r>
            <a:r>
              <a:rPr lang="en-US" dirty="0" err="1" smtClean="0">
                <a:hlinkClick r:id="rId2"/>
              </a:rPr>
              <a:t>kendoui.com</a:t>
            </a:r>
            <a:endParaRPr lang="en-US" dirty="0" smtClean="0"/>
          </a:p>
        </p:txBody>
      </p:sp>
    </p:spTree>
    <p:extLst>
      <p:ext uri="{BB962C8B-B14F-4D97-AF65-F5344CB8AC3E}">
        <p14:creationId xmlns:p14="http://schemas.microsoft.com/office/powerpoint/2010/main" val="2155370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dontalway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69900"/>
            <a:ext cx="3810000" cy="4772025"/>
          </a:xfrm>
          <a:prstGeom prst="rect">
            <a:avLst/>
          </a:prstGeom>
        </p:spPr>
      </p:pic>
    </p:spTree>
    <p:extLst>
      <p:ext uri="{BB962C8B-B14F-4D97-AF65-F5344CB8AC3E}">
        <p14:creationId xmlns:p14="http://schemas.microsoft.com/office/powerpoint/2010/main" val="8354704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3727</Words>
  <Application>Microsoft Macintosh PowerPoint</Application>
  <PresentationFormat>On-screen Show (16:10)</PresentationFormat>
  <Paragraphs>695</Paragraphs>
  <Slides>56</Slides>
  <Notes>39</Notes>
  <HiddenSlides>0</HiddenSlides>
  <MMClips>1</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merge</vt:lpstr>
      <vt:lpstr>Custom Design</vt:lpstr>
      <vt:lpstr>HTML5 Techniques You Can Use Today </vt:lpstr>
      <vt:lpstr>12 Rounds With HTML5</vt:lpstr>
      <vt:lpstr>HTML5 IN ALL CAPS</vt:lpstr>
      <vt:lpstr>PowerPoint Presentation</vt:lpstr>
      <vt:lpstr>Your Hosts</vt:lpstr>
      <vt:lpstr>Your Hosts</vt:lpstr>
      <vt:lpstr>Workshop Road Map</vt:lpstr>
      <vt:lpstr>You Should…</vt:lpstr>
      <vt:lpstr>PowerPoint Presentation</vt:lpstr>
      <vt:lpstr>PowerPoint Presentation</vt:lpstr>
      <vt:lpstr>HTML4 = Rough Guide</vt:lpstr>
      <vt:lpstr>How is the web evolving?</vt:lpstr>
      <vt:lpstr>PowerPoint Presentation</vt:lpstr>
      <vt:lpstr>How To Spot HTML5</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Geolocation</vt:lpstr>
      <vt:lpstr>Local Storage</vt:lpstr>
      <vt:lpstr>HTML5 Forms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PowerPoint Presentation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2012-03-06T21:48:40Z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